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sldIdLst>
    <p:sldId id="256" r:id="rId2"/>
    <p:sldId id="327" r:id="rId3"/>
    <p:sldId id="278" r:id="rId4"/>
    <p:sldId id="280" r:id="rId5"/>
    <p:sldId id="281" r:id="rId6"/>
    <p:sldId id="283" r:id="rId7"/>
    <p:sldId id="285" r:id="rId8"/>
    <p:sldId id="286" r:id="rId9"/>
    <p:sldId id="287" r:id="rId10"/>
    <p:sldId id="321" r:id="rId11"/>
    <p:sldId id="289" r:id="rId12"/>
    <p:sldId id="290" r:id="rId13"/>
    <p:sldId id="291" r:id="rId14"/>
    <p:sldId id="292" r:id="rId15"/>
    <p:sldId id="293" r:id="rId16"/>
    <p:sldId id="301" r:id="rId17"/>
    <p:sldId id="302" r:id="rId18"/>
    <p:sldId id="305"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3" r:id="rId33"/>
    <p:sldId id="324"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BA1"/>
    <a:srgbClr val="CC9900"/>
    <a:srgbClr val="E3E6FF"/>
    <a:srgbClr val="A5C3F0"/>
    <a:srgbClr val="0B32A1"/>
    <a:srgbClr val="1B2FBF"/>
    <a:srgbClr val="1F276C"/>
    <a:srgbClr val="0309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520" autoAdjust="0"/>
  </p:normalViewPr>
  <p:slideViewPr>
    <p:cSldViewPr>
      <p:cViewPr varScale="1">
        <p:scale>
          <a:sx n="58" d="100"/>
          <a:sy n="58" d="100"/>
        </p:scale>
        <p:origin x="1524" y="72"/>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37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56B8D-0D60-4DA1-9B66-A63559076D6F}" type="datetimeFigureOut">
              <a:rPr lang="en-US" smtClean="0"/>
              <a:pPr/>
              <a:t>12/12/2018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F844A-22B8-4E8B-9A24-B7C91F3FB675}" type="slidenum">
              <a:rPr lang="en-US" smtClean="0"/>
              <a:pPr/>
              <a:t>‹#›</a:t>
            </a:fld>
            <a:endParaRPr lang="en-US"/>
          </a:p>
        </p:txBody>
      </p:sp>
    </p:spTree>
    <p:extLst>
      <p:ext uri="{BB962C8B-B14F-4D97-AF65-F5344CB8AC3E}">
        <p14:creationId xmlns:p14="http://schemas.microsoft.com/office/powerpoint/2010/main" val="307458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Social_networking_service"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en.wikipedia.org/wiki/Facebook" TargetMode="External"/><Relationship Id="rId4" Type="http://schemas.openxmlformats.org/officeDocument/2006/relationships/hyperlink" Target="http://en.wikipedia.org/wiki/Google_Inc"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ailchimp.com/pricing/fre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mailchimp.com/pricing/growing-busines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business.ftc.gov/documents/bus61-can-spam-act-compliance-guide-business" TargetMode="External"/><Relationship Id="rId3" Type="http://schemas.openxmlformats.org/officeDocument/2006/relationships/hyperlink" Target="http://blog.reachlocal.com/834803/2014/06/11/lead-management-your-4-step-plan-for-converting-leads-into-customers.html" TargetMode="External"/><Relationship Id="rId7" Type="http://schemas.openxmlformats.org/officeDocument/2006/relationships/hyperlink" Target="http://mashable.com/2013/11/08/email-responsive-desig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blog.reachlocal.com/465117/2012/06/07/tips-for-an-effective-call-to-action-for-your-website.html" TargetMode="External"/><Relationship Id="rId5" Type="http://schemas.openxmlformats.org/officeDocument/2006/relationships/hyperlink" Target="http://blog.reachlocal.com/722572/2013/07/02/get-more-opens-15-email-subject-line-formulas-that-work.html" TargetMode="External"/><Relationship Id="rId4" Type="http://schemas.openxmlformats.org/officeDocument/2006/relationships/hyperlink" Target="http://www.retentionscience.com/new-research-reveals-which-email-subject-lines-perform-best-for-market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Caution must be used with how much e-mail you send out to</a:t>
            </a:r>
            <a:r>
              <a:rPr lang="en-US" baseline="0" dirty="0" smtClean="0"/>
              <a:t> your members. Make sure that what you send out is relevant, necessary and timely. Sending out too much e-mail may result in the fast delete syndrome!!</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4</a:t>
            </a:fld>
            <a:endParaRPr lang="en-US"/>
          </a:p>
        </p:txBody>
      </p:sp>
    </p:spTree>
    <p:extLst>
      <p:ext uri="{BB962C8B-B14F-4D97-AF65-F5344CB8AC3E}">
        <p14:creationId xmlns:p14="http://schemas.microsoft.com/office/powerpoint/2010/main" val="3074490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If interested</a:t>
            </a:r>
            <a:r>
              <a:rPr lang="en-US" baseline="0" dirty="0" smtClean="0"/>
              <a:t> in blogging, I would suggest visiting </a:t>
            </a:r>
            <a:r>
              <a:rPr lang="en-US" b="1" i="1" baseline="0" dirty="0" smtClean="0"/>
              <a:t>www.wordpress.com</a:t>
            </a:r>
          </a:p>
          <a:p>
            <a:pPr>
              <a:buFont typeface="Wingdings" pitchFamily="2" charset="2"/>
              <a:buChar char="v"/>
            </a:pPr>
            <a:endParaRPr lang="en-US" baseline="0" dirty="0" smtClean="0"/>
          </a:p>
          <a:p>
            <a:pPr>
              <a:buFont typeface="Wingdings" pitchFamily="2" charset="2"/>
              <a:buChar char="v"/>
            </a:pPr>
            <a:r>
              <a:rPr lang="en-US" dirty="0" smtClean="0"/>
              <a:t> </a:t>
            </a:r>
            <a:r>
              <a:rPr lang="en-US" dirty="0" err="1" smtClean="0"/>
              <a:t>Microblogging</a:t>
            </a:r>
            <a:r>
              <a:rPr lang="en-US" dirty="0" smtClean="0"/>
              <a:t> is nothing more than Twitter</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15</a:t>
            </a:fld>
            <a:endParaRPr lang="en-US"/>
          </a:p>
        </p:txBody>
      </p:sp>
    </p:spTree>
    <p:extLst>
      <p:ext uri="{BB962C8B-B14F-4D97-AF65-F5344CB8AC3E}">
        <p14:creationId xmlns:p14="http://schemas.microsoft.com/office/powerpoint/2010/main" val="184608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This is probably the best example of a blog for veterans and legionnaires. </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16</a:t>
            </a:fld>
            <a:endParaRPr lang="en-US"/>
          </a:p>
        </p:txBody>
      </p:sp>
    </p:spTree>
    <p:extLst>
      <p:ext uri="{BB962C8B-B14F-4D97-AF65-F5344CB8AC3E}">
        <p14:creationId xmlns:p14="http://schemas.microsoft.com/office/powerpoint/2010/main" val="49430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50000"/>
              </a:lnSpc>
              <a:buFont typeface="Arial" pitchFamily="34" charset="0"/>
              <a:buChar char="•"/>
            </a:pPr>
            <a:r>
              <a:rPr lang="en-US" sz="1200" b="1" dirty="0" smtClean="0">
                <a:solidFill>
                  <a:srgbClr val="CC9900"/>
                </a:solidFill>
              </a:rPr>
              <a:t> Connect </a:t>
            </a:r>
            <a:r>
              <a:rPr lang="en-US" sz="1200" b="0" dirty="0" smtClean="0">
                <a:solidFill>
                  <a:srgbClr val="CC9900"/>
                </a:solidFill>
              </a:rPr>
              <a:t>your Twitter account to your Facebook account so that when your tweet something it will show up on your Facebook page as well and vice versa. </a:t>
            </a:r>
          </a:p>
          <a:p>
            <a:pPr>
              <a:lnSpc>
                <a:spcPct val="150000"/>
              </a:lnSpc>
              <a:buFont typeface="Arial" pitchFamily="34" charset="0"/>
              <a:buChar char="•"/>
            </a:pPr>
            <a:endParaRPr lang="en-US" sz="1200" b="0" dirty="0" smtClean="0">
              <a:solidFill>
                <a:srgbClr val="CC9900"/>
              </a:solidFill>
            </a:endParaRPr>
          </a:p>
          <a:p>
            <a:pPr>
              <a:lnSpc>
                <a:spcPct val="150000"/>
              </a:lnSpc>
              <a:buFont typeface="Arial" pitchFamily="34" charset="0"/>
              <a:buNone/>
            </a:pPr>
            <a:r>
              <a:rPr lang="en-US" sz="1200" b="0" dirty="0" smtClean="0">
                <a:solidFill>
                  <a:srgbClr val="CC9900"/>
                </a:solidFill>
              </a:rPr>
              <a:t>Some Twitter terms</a:t>
            </a:r>
          </a:p>
          <a:p>
            <a:pPr>
              <a:lnSpc>
                <a:spcPct val="150000"/>
              </a:lnSpc>
              <a:buFont typeface="Arial" pitchFamily="34" charset="0"/>
              <a:buChar char="•"/>
            </a:pPr>
            <a:endParaRPr lang="en-US" sz="1200" b="1" dirty="0" smtClean="0">
              <a:solidFill>
                <a:srgbClr val="CC9900"/>
              </a:solidFill>
            </a:endParaRPr>
          </a:p>
          <a:p>
            <a:pPr>
              <a:lnSpc>
                <a:spcPct val="150000"/>
              </a:lnSpc>
              <a:buFont typeface="Arial" pitchFamily="34" charset="0"/>
              <a:buChar char="•"/>
            </a:pPr>
            <a:r>
              <a:rPr lang="en-US" sz="1200" b="1" dirty="0" smtClean="0">
                <a:solidFill>
                  <a:srgbClr val="CC9900"/>
                </a:solidFill>
              </a:rPr>
              <a:t> Followers</a:t>
            </a:r>
            <a:r>
              <a:rPr lang="en-US" sz="1200" dirty="0" smtClean="0">
                <a:solidFill>
                  <a:srgbClr val="E3E6FF">
                    <a:alpha val="80000"/>
                  </a:srgbClr>
                </a:solidFill>
              </a:rPr>
              <a:t> - are the people who have signed up to see tweets from you in their feed.  People can follow you and you can follow others.</a:t>
            </a:r>
          </a:p>
          <a:p>
            <a:pPr>
              <a:lnSpc>
                <a:spcPct val="150000"/>
              </a:lnSpc>
            </a:pPr>
            <a:endParaRPr lang="en-US" sz="1200" dirty="0" smtClean="0">
              <a:solidFill>
                <a:srgbClr val="E3E6FF">
                  <a:alpha val="80000"/>
                </a:srgbClr>
              </a:solidFill>
            </a:endParaRPr>
          </a:p>
          <a:p>
            <a:pPr>
              <a:lnSpc>
                <a:spcPct val="150000"/>
              </a:lnSpc>
              <a:buFont typeface="Arial" pitchFamily="34" charset="0"/>
              <a:buChar char="•"/>
            </a:pPr>
            <a:r>
              <a:rPr lang="en-US" sz="1200" dirty="0" smtClean="0">
                <a:solidFill>
                  <a:srgbClr val="E3E6FF">
                    <a:alpha val="80000"/>
                  </a:srgbClr>
                </a:solidFill>
              </a:rPr>
              <a:t> </a:t>
            </a:r>
            <a:r>
              <a:rPr lang="en-US" sz="1200" b="1" dirty="0" smtClean="0">
                <a:solidFill>
                  <a:srgbClr val="CC9900"/>
                </a:solidFill>
              </a:rPr>
              <a:t>Re-tweeting</a:t>
            </a:r>
            <a:r>
              <a:rPr lang="en-US" sz="1200" dirty="0" smtClean="0">
                <a:solidFill>
                  <a:srgbClr val="E3E6FF">
                    <a:alpha val="80000"/>
                  </a:srgbClr>
                </a:solidFill>
              </a:rPr>
              <a:t> - is the act of forwarding another person’s tweet to all of your followers.</a:t>
            </a:r>
          </a:p>
          <a:p>
            <a:pPr>
              <a:lnSpc>
                <a:spcPct val="150000"/>
              </a:lnSpc>
              <a:buFont typeface="Arial" pitchFamily="34" charset="0"/>
              <a:buChar char="•"/>
            </a:pPr>
            <a:endParaRPr lang="en-US" sz="1200" dirty="0" smtClean="0">
              <a:solidFill>
                <a:srgbClr val="E3E6FF">
                  <a:alpha val="80000"/>
                </a:srgbClr>
              </a:solidFill>
            </a:endParaRPr>
          </a:p>
          <a:p>
            <a:pPr>
              <a:lnSpc>
                <a:spcPct val="150000"/>
              </a:lnSpc>
              <a:buFont typeface="Arial" pitchFamily="34" charset="0"/>
              <a:buChar char="•"/>
            </a:pPr>
            <a:r>
              <a:rPr lang="en-US" sz="1200" b="1" dirty="0" smtClean="0">
                <a:solidFill>
                  <a:srgbClr val="CC9900"/>
                </a:solidFill>
              </a:rPr>
              <a:t>Trending topic </a:t>
            </a:r>
            <a:r>
              <a:rPr lang="en-US" sz="1200" dirty="0" smtClean="0">
                <a:solidFill>
                  <a:srgbClr val="E3E6FF">
                    <a:alpha val="80000"/>
                  </a:srgbClr>
                </a:solidFill>
              </a:rPr>
              <a:t>- is a subject algorithmically determined to be among the most popular on Twitter at the moment.</a:t>
            </a:r>
          </a:p>
          <a:p>
            <a:pPr>
              <a:lnSpc>
                <a:spcPct val="150000"/>
              </a:lnSpc>
            </a:pPr>
            <a:endParaRPr lang="en-US" sz="1200" dirty="0" smtClean="0">
              <a:solidFill>
                <a:srgbClr val="E3E6FF">
                  <a:alpha val="80000"/>
                </a:srgbClr>
              </a:solidFill>
            </a:endParaRPr>
          </a:p>
          <a:p>
            <a:pPr>
              <a:lnSpc>
                <a:spcPct val="150000"/>
              </a:lnSpc>
              <a:buFont typeface="Arial" pitchFamily="34" charset="0"/>
              <a:buChar char="•"/>
            </a:pPr>
            <a:r>
              <a:rPr lang="en-US" sz="1200" dirty="0" smtClean="0">
                <a:solidFill>
                  <a:srgbClr val="E3E6FF">
                    <a:alpha val="80000"/>
                  </a:srgbClr>
                </a:solidFill>
              </a:rPr>
              <a:t> </a:t>
            </a:r>
            <a:r>
              <a:rPr lang="en-US" sz="1200" b="1" dirty="0" err="1" smtClean="0">
                <a:solidFill>
                  <a:srgbClr val="CC9900"/>
                </a:solidFill>
              </a:rPr>
              <a:t>Hashtag</a:t>
            </a:r>
            <a:r>
              <a:rPr lang="en-US" sz="1200" dirty="0" smtClean="0">
                <a:solidFill>
                  <a:srgbClr val="E3E6FF">
                    <a:alpha val="80000"/>
                  </a:srgbClr>
                </a:solidFill>
              </a:rPr>
              <a:t> - is the ‘#’ symbol used to mark keywords or topics in a tweet.  </a:t>
            </a:r>
            <a:r>
              <a:rPr lang="en-US" sz="1200" dirty="0" err="1" smtClean="0">
                <a:solidFill>
                  <a:srgbClr val="E3E6FF">
                    <a:alpha val="80000"/>
                  </a:srgbClr>
                </a:solidFill>
              </a:rPr>
              <a:t>Hashtags</a:t>
            </a:r>
            <a:r>
              <a:rPr lang="en-US" sz="1200" dirty="0" smtClean="0">
                <a:solidFill>
                  <a:srgbClr val="E3E6FF">
                    <a:alpha val="80000"/>
                  </a:srgbClr>
                </a:solidFill>
              </a:rPr>
              <a:t> are used as a way to categorize messages. (#</a:t>
            </a:r>
            <a:r>
              <a:rPr lang="en-US" sz="1200" dirty="0" err="1" smtClean="0">
                <a:solidFill>
                  <a:srgbClr val="E3E6FF">
                    <a:alpha val="80000"/>
                  </a:srgbClr>
                </a:solidFill>
              </a:rPr>
              <a:t>veteransbenefits</a:t>
            </a:r>
            <a:r>
              <a:rPr lang="en-US" sz="1200" dirty="0" smtClean="0">
                <a:solidFill>
                  <a:srgbClr val="E3E6FF">
                    <a:alpha val="80000"/>
                  </a:srgbClr>
                </a:solidFill>
              </a:rPr>
              <a:t>)</a:t>
            </a:r>
          </a:p>
          <a:p>
            <a:pPr>
              <a:lnSpc>
                <a:spcPct val="150000"/>
              </a:lnSpc>
              <a:buFont typeface="Arial" pitchFamily="34" charset="0"/>
              <a:buChar char="•"/>
            </a:pPr>
            <a:endParaRPr lang="en-US" sz="1200" dirty="0" smtClean="0">
              <a:solidFill>
                <a:srgbClr val="E3E6FF">
                  <a:alpha val="80000"/>
                </a:srgbClr>
              </a:solidFill>
            </a:endParaRPr>
          </a:p>
          <a:p>
            <a:pPr>
              <a:lnSpc>
                <a:spcPct val="150000"/>
              </a:lnSpc>
              <a:buFont typeface="Arial" pitchFamily="34" charset="0"/>
              <a:buChar char="•"/>
            </a:pPr>
            <a:r>
              <a:rPr lang="en-US" sz="1200" dirty="0" smtClean="0">
                <a:solidFill>
                  <a:srgbClr val="E3E6FF">
                    <a:alpha val="80000"/>
                  </a:srgbClr>
                </a:solidFill>
              </a:rPr>
              <a:t>Fill out the "bio" section.</a:t>
            </a:r>
          </a:p>
          <a:p>
            <a:pPr>
              <a:lnSpc>
                <a:spcPct val="150000"/>
              </a:lnSpc>
              <a:buFont typeface="Arial" pitchFamily="34" charset="0"/>
              <a:buChar char="•"/>
            </a:pPr>
            <a:r>
              <a:rPr lang="en-US" sz="1200" dirty="0" smtClean="0">
                <a:solidFill>
                  <a:srgbClr val="E3E6FF">
                    <a:alpha val="80000"/>
                  </a:srgbClr>
                </a:solidFill>
              </a:rPr>
              <a:t> Tweet frequently.</a:t>
            </a:r>
          </a:p>
          <a:p>
            <a:pPr>
              <a:lnSpc>
                <a:spcPct val="150000"/>
              </a:lnSpc>
              <a:buFont typeface="Arial" pitchFamily="34" charset="0"/>
              <a:buChar char="•"/>
            </a:pPr>
            <a:r>
              <a:rPr lang="en-US" sz="1200" dirty="0" smtClean="0">
                <a:solidFill>
                  <a:srgbClr val="E3E6FF">
                    <a:alpha val="80000"/>
                  </a:srgbClr>
                </a:solidFill>
              </a:rPr>
              <a:t> Follow other Twitter accounts similar to yours. </a:t>
            </a:r>
          </a:p>
          <a:p>
            <a:pPr>
              <a:lnSpc>
                <a:spcPct val="150000"/>
              </a:lnSpc>
              <a:buFont typeface="Arial" pitchFamily="34" charset="0"/>
              <a:buChar char="•"/>
            </a:pPr>
            <a:r>
              <a:rPr lang="en-US" sz="1200" dirty="0" smtClean="0">
                <a:solidFill>
                  <a:srgbClr val="E3E6FF">
                    <a:alpha val="80000"/>
                  </a:srgbClr>
                </a:solidFill>
              </a:rPr>
              <a:t> Customize your Twitter background and theme.</a:t>
            </a:r>
          </a:p>
          <a:p>
            <a:pPr>
              <a:lnSpc>
                <a:spcPct val="150000"/>
              </a:lnSpc>
              <a:buFont typeface="Arial" pitchFamily="34" charset="0"/>
              <a:buChar char="•"/>
            </a:pPr>
            <a:r>
              <a:rPr lang="en-US" sz="1200" dirty="0" smtClean="0">
                <a:solidFill>
                  <a:srgbClr val="E3E6FF">
                    <a:alpha val="80000"/>
                  </a:srgbClr>
                </a:solidFill>
              </a:rPr>
              <a:t> Advertise your Twitter account in other media.</a:t>
            </a:r>
          </a:p>
          <a:p>
            <a:pPr>
              <a:lnSpc>
                <a:spcPct val="150000"/>
              </a:lnSpc>
              <a:buFont typeface="Arial" pitchFamily="34" charset="0"/>
              <a:buChar char="•"/>
            </a:pPr>
            <a:r>
              <a:rPr lang="en-US" sz="1200" dirty="0" smtClean="0">
                <a:solidFill>
                  <a:srgbClr val="E3E6FF">
                    <a:alpha val="80000"/>
                  </a:srgbClr>
                </a:solidFill>
              </a:rPr>
              <a:t> Avoid arguments.</a:t>
            </a:r>
          </a:p>
          <a:p>
            <a:pPr>
              <a:lnSpc>
                <a:spcPct val="150000"/>
              </a:lnSpc>
              <a:buFont typeface="Arial" pitchFamily="34" charset="0"/>
              <a:buChar char="•"/>
            </a:pPr>
            <a:endParaRPr lang="en-US" sz="1200" dirty="0" smtClean="0">
              <a:solidFill>
                <a:srgbClr val="E3E6FF">
                  <a:alpha val="80000"/>
                </a:srgbClr>
              </a:solidFill>
            </a:endParaRPr>
          </a:p>
          <a:p>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17</a:t>
            </a:fld>
            <a:endParaRPr lang="en-US"/>
          </a:p>
        </p:txBody>
      </p:sp>
    </p:spTree>
    <p:extLst>
      <p:ext uri="{BB962C8B-B14F-4D97-AF65-F5344CB8AC3E}">
        <p14:creationId xmlns:p14="http://schemas.microsoft.com/office/powerpoint/2010/main" val="3172619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some</a:t>
            </a:r>
            <a:r>
              <a:rPr lang="en-US" baseline="0" dirty="0" smtClean="0"/>
              <a:t> notes on the video formats and length for you tube</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19</a:t>
            </a:fld>
            <a:endParaRPr lang="en-US"/>
          </a:p>
        </p:txBody>
      </p:sp>
    </p:spTree>
    <p:extLst>
      <p:ext uri="{BB962C8B-B14F-4D97-AF65-F5344CB8AC3E}">
        <p14:creationId xmlns:p14="http://schemas.microsoft.com/office/powerpoint/2010/main" val="100481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It is a must to connect your Facebook page and your Website. If</a:t>
            </a:r>
            <a:r>
              <a:rPr lang="en-US" baseline="0" dirty="0" smtClean="0"/>
              <a:t> you don’t you are missing potential members.</a:t>
            </a:r>
          </a:p>
          <a:p>
            <a:pPr>
              <a:buFont typeface="Wingdings" pitchFamily="2" charset="2"/>
              <a:buChar char="v"/>
            </a:pPr>
            <a:endParaRPr lang="en-US" baseline="0" dirty="0" smtClean="0"/>
          </a:p>
          <a:p>
            <a:pPr>
              <a:buFont typeface="Wingdings" pitchFamily="2" charset="2"/>
              <a:buChar char="v"/>
            </a:pPr>
            <a:r>
              <a:rPr lang="en-US" baseline="0" dirty="0" smtClean="0"/>
              <a:t>  Advertise your Facebook page and Website with flyers in your post, at events, at community centers, veterans centers, etc.</a:t>
            </a:r>
          </a:p>
          <a:p>
            <a:pPr>
              <a:buFont typeface="Wingdings" pitchFamily="2" charset="2"/>
              <a:buChar char="v"/>
            </a:pPr>
            <a:endParaRPr lang="en-US" baseline="0" dirty="0" smtClean="0"/>
          </a:p>
          <a:p>
            <a:pPr>
              <a:buFont typeface="Wingdings" pitchFamily="2" charset="2"/>
              <a:buChar char="v"/>
            </a:pPr>
            <a:r>
              <a:rPr lang="en-US" baseline="0" dirty="0" smtClean="0"/>
              <a:t>  Advertising on Facebook can be another option if you have the budget for it. </a:t>
            </a:r>
          </a:p>
          <a:p>
            <a:pPr>
              <a:buFont typeface="Wingdings" pitchFamily="2" charset="2"/>
              <a:buChar char="v"/>
            </a:pPr>
            <a:endParaRPr lang="en-US" baseline="0" dirty="0" smtClean="0"/>
          </a:p>
          <a:p>
            <a:pPr>
              <a:buFont typeface="Wingdings" pitchFamily="2" charset="2"/>
              <a:buChar char="v"/>
            </a:pPr>
            <a:r>
              <a:rPr lang="en-US" baseline="0" dirty="0" smtClean="0"/>
              <a:t>  Make sure you put your Facebook and website links on all correspondence, advertisements, posters, flyers, etc. Never miss an opportunity to put it out there.</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26</a:t>
            </a:fld>
            <a:endParaRPr lang="en-US"/>
          </a:p>
        </p:txBody>
      </p:sp>
    </p:spTree>
    <p:extLst>
      <p:ext uri="{BB962C8B-B14F-4D97-AF65-F5344CB8AC3E}">
        <p14:creationId xmlns:p14="http://schemas.microsoft.com/office/powerpoint/2010/main" val="16135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Limit</a:t>
            </a:r>
            <a:r>
              <a:rPr lang="en-US" baseline="0" dirty="0" smtClean="0"/>
              <a:t> the number of people who can post comments and information as the Official Post contributor. (Explain admin settings)</a:t>
            </a:r>
            <a:endParaRPr lang="en-US" dirty="0" smtClean="0"/>
          </a:p>
          <a:p>
            <a:pPr>
              <a:buFont typeface="Wingdings" pitchFamily="2" charset="2"/>
              <a:buChar char="v"/>
            </a:pPr>
            <a:endParaRPr lang="en-US" dirty="0" smtClean="0"/>
          </a:p>
          <a:p>
            <a:pPr>
              <a:buFont typeface="Wingdings" pitchFamily="2" charset="2"/>
              <a:buChar char="v"/>
            </a:pPr>
            <a:r>
              <a:rPr lang="en-US" dirty="0" smtClean="0"/>
              <a:t>  Provide</a:t>
            </a:r>
            <a:r>
              <a:rPr lang="en-US" baseline="0" dirty="0" smtClean="0"/>
              <a:t> information about events, the passing of a fellow legionnaire, important news for veterans, etc.</a:t>
            </a:r>
          </a:p>
          <a:p>
            <a:pPr>
              <a:buFont typeface="Wingdings" pitchFamily="2" charset="2"/>
              <a:buChar char="v"/>
            </a:pPr>
            <a:endParaRPr lang="en-US" baseline="0" dirty="0" smtClean="0"/>
          </a:p>
          <a:p>
            <a:pPr>
              <a:buFont typeface="Wingdings" pitchFamily="2" charset="2"/>
              <a:buChar char="v"/>
            </a:pPr>
            <a:r>
              <a:rPr lang="en-US" baseline="0" dirty="0" smtClean="0"/>
              <a:t>  Use people talk, don’t sugar coat things, say it like it is, keep it clean (no profanity)</a:t>
            </a:r>
          </a:p>
          <a:p>
            <a:pPr>
              <a:buFont typeface="Wingdings" pitchFamily="2" charset="2"/>
              <a:buChar char="v"/>
            </a:pPr>
            <a:endParaRPr lang="en-US" baseline="0" dirty="0" smtClean="0"/>
          </a:p>
          <a:p>
            <a:pPr>
              <a:buFont typeface="Wingdings" pitchFamily="2" charset="2"/>
              <a:buChar char="v"/>
            </a:pPr>
            <a:r>
              <a:rPr lang="en-US" baseline="0" dirty="0" smtClean="0"/>
              <a:t>  Photos should be of events and people. Be careful not to have a bunch of photos of people drinking, acting foolish and so forth. You are what you post on Social Media. Facebook can be an effective tool for showing prospective members what it is we do in the community.</a:t>
            </a:r>
          </a:p>
          <a:p>
            <a:pPr>
              <a:buFont typeface="Wingdings" pitchFamily="2" charset="2"/>
              <a:buChar char="v"/>
            </a:pPr>
            <a:endParaRPr lang="en-US" baseline="0" dirty="0" smtClean="0"/>
          </a:p>
          <a:p>
            <a:pPr>
              <a:buFont typeface="Wingdings" pitchFamily="2" charset="2"/>
              <a:buChar char="v"/>
            </a:pPr>
            <a:r>
              <a:rPr lang="en-US" baseline="0" dirty="0" smtClean="0"/>
              <a:t>  If you are going to use Facebook as a means of advertisement, do it in a timely manner. Don’t wait until the last minute to post things. The more time folks get to see it on your page, the more chances are they will help you spread the word.  You can also create calendar events for your organization on Facebook and send an invite to all of your members who have liked your page.</a:t>
            </a:r>
          </a:p>
          <a:p>
            <a:pPr>
              <a:buFont typeface="Wingdings" pitchFamily="2" charset="2"/>
              <a:buChar char="v"/>
            </a:pPr>
            <a:endParaRPr lang="en-US" baseline="0" dirty="0" smtClean="0"/>
          </a:p>
          <a:p>
            <a:pPr>
              <a:buFont typeface="Wingdings" pitchFamily="2" charset="2"/>
              <a:buChar char="v"/>
            </a:pPr>
            <a:r>
              <a:rPr lang="en-US" baseline="0" dirty="0" smtClean="0"/>
              <a:t> Let your audience help you by sending in posts. </a:t>
            </a:r>
          </a:p>
          <a:p>
            <a:pPr>
              <a:buFont typeface="Wingdings" pitchFamily="2" charset="2"/>
              <a:buChar char="v"/>
            </a:pPr>
            <a:endParaRPr lang="en-US" baseline="0" dirty="0" smtClean="0"/>
          </a:p>
          <a:p>
            <a:pPr>
              <a:buFont typeface="Wingdings" pitchFamily="2" charset="2"/>
              <a:buChar char="v"/>
            </a:pP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27</a:t>
            </a:fld>
            <a:endParaRPr lang="en-US"/>
          </a:p>
        </p:txBody>
      </p:sp>
    </p:spTree>
    <p:extLst>
      <p:ext uri="{BB962C8B-B14F-4D97-AF65-F5344CB8AC3E}">
        <p14:creationId xmlns:p14="http://schemas.microsoft.com/office/powerpoint/2010/main" val="151623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The number one goal is</a:t>
            </a:r>
            <a:r>
              <a:rPr lang="en-US" baseline="0" dirty="0" smtClean="0"/>
              <a:t> to get all of your members to like your page. Therefore, when they like one of your posts, all of their contacts and friends will see it. And if they like it, all of their friends will see it, and so on, and so on, and so on. </a:t>
            </a:r>
          </a:p>
          <a:p>
            <a:pPr>
              <a:buFont typeface="Wingdings" pitchFamily="2" charset="2"/>
              <a:buChar char="v"/>
            </a:pPr>
            <a:endParaRPr lang="en-US" baseline="0" dirty="0" smtClean="0"/>
          </a:p>
          <a:p>
            <a:pPr>
              <a:buFont typeface="Wingdings" pitchFamily="2" charset="2"/>
              <a:buChar char="v"/>
            </a:pPr>
            <a:r>
              <a:rPr lang="en-US" baseline="0" dirty="0" smtClean="0"/>
              <a:t> One post I put out with a quote from Gen. Norman </a:t>
            </a:r>
            <a:r>
              <a:rPr lang="en-US" baseline="0" dirty="0" err="1" smtClean="0"/>
              <a:t>Schwarzcopf</a:t>
            </a:r>
            <a:r>
              <a:rPr lang="en-US" baseline="0" dirty="0" smtClean="0"/>
              <a:t> garnered more than 300,000 likes in two days, all because of the reach of Facebook friend influence and sharing the post.</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28</a:t>
            </a:fld>
            <a:endParaRPr lang="en-US"/>
          </a:p>
        </p:txBody>
      </p:sp>
    </p:spTree>
    <p:extLst>
      <p:ext uri="{BB962C8B-B14F-4D97-AF65-F5344CB8AC3E}">
        <p14:creationId xmlns:p14="http://schemas.microsoft.com/office/powerpoint/2010/main" val="204008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Don’t just post things and think your job is done. Facebook</a:t>
            </a:r>
            <a:r>
              <a:rPr lang="en-US" baseline="0" dirty="0" smtClean="0"/>
              <a:t> is an interactive community and if you do not routinely look at your posts to see who is commenting and provide comments back to those people, they will soon stop commenting and possibly stop liking your page.</a:t>
            </a:r>
          </a:p>
          <a:p>
            <a:pPr>
              <a:buFont typeface="Wingdings" pitchFamily="2" charset="2"/>
              <a:buChar char="v"/>
            </a:pPr>
            <a:endParaRPr lang="en-US" baseline="0" dirty="0" smtClean="0"/>
          </a:p>
          <a:p>
            <a:pPr>
              <a:buFont typeface="Wingdings" pitchFamily="2" charset="2"/>
              <a:buChar char="v"/>
            </a:pPr>
            <a:r>
              <a:rPr lang="en-US" baseline="0" dirty="0" smtClean="0"/>
              <a:t>  Respond to comments, even the negative ones. Do it professionally. If a comment is offensive, respond in a professional manner and ask that those types of comments be kept off of your site. If they continue, tell them they are in jeopardy of being blocked from posting.</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29</a:t>
            </a:fld>
            <a:endParaRPr lang="en-US"/>
          </a:p>
        </p:txBody>
      </p:sp>
    </p:spTree>
    <p:extLst>
      <p:ext uri="{BB962C8B-B14F-4D97-AF65-F5344CB8AC3E}">
        <p14:creationId xmlns:p14="http://schemas.microsoft.com/office/powerpoint/2010/main" val="243922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National Headquarters has a little more than 13,000 likes, yet this post was seen by more than 70,000 people. That shows the power</a:t>
            </a:r>
            <a:r>
              <a:rPr lang="en-US" baseline="0" dirty="0" smtClean="0"/>
              <a:t> of the Social Network. </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31</a:t>
            </a:fld>
            <a:endParaRPr lang="en-US"/>
          </a:p>
        </p:txBody>
      </p:sp>
    </p:spTree>
    <p:extLst>
      <p:ext uri="{BB962C8B-B14F-4D97-AF65-F5344CB8AC3E}">
        <p14:creationId xmlns:p14="http://schemas.microsoft.com/office/powerpoint/2010/main" val="219364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a:t>
            </a:r>
            <a:r>
              <a:rPr lang="en-US" b="1" dirty="0" err="1" smtClean="0"/>
              <a:t>Linkedin</a:t>
            </a:r>
            <a:r>
              <a:rPr lang="en-US" dirty="0" smtClean="0"/>
              <a:t> </a:t>
            </a:r>
            <a:r>
              <a:rPr lang="en-US" sz="1200" kern="1200" dirty="0" smtClean="0">
                <a:solidFill>
                  <a:schemeClr val="tx1"/>
                </a:solidFill>
                <a:latin typeface="+mn-lt"/>
                <a:ea typeface="+mn-ea"/>
                <a:cs typeface="+mn-cs"/>
              </a:rPr>
              <a:t>is a social networking website for people in professional occupations. Founded in December 2002 and launched on May 5, 2003, it is mainly used for professional networking. In 2006, LinkedIn increased to 20 million viewers.</a:t>
            </a:r>
          </a:p>
          <a:p>
            <a:pPr>
              <a:buFont typeface="Wingdings" pitchFamily="2" charset="2"/>
              <a:buChar char="v"/>
            </a:pPr>
            <a:endParaRPr lang="en-US" sz="1200" kern="1200" dirty="0" smtClean="0">
              <a:solidFill>
                <a:schemeClr val="tx1"/>
              </a:solidFill>
              <a:latin typeface="+mn-lt"/>
              <a:ea typeface="+mn-ea"/>
              <a:cs typeface="+mn-cs"/>
            </a:endParaRPr>
          </a:p>
          <a:p>
            <a:pPr>
              <a:buFont typeface="Wingdings" pitchFamily="2" charset="2"/>
              <a:buChar char="v"/>
            </a:pPr>
            <a:r>
              <a:rPr lang="en-US" sz="1200" kern="1200" dirty="0" smtClean="0">
                <a:solidFill>
                  <a:schemeClr val="tx1"/>
                </a:solidFill>
                <a:latin typeface="+mn-lt"/>
                <a:ea typeface="+mn-ea"/>
                <a:cs typeface="+mn-cs"/>
              </a:rPr>
              <a:t> </a:t>
            </a:r>
            <a:r>
              <a:rPr lang="en-US" b="1" dirty="0" smtClean="0"/>
              <a:t>Google+</a:t>
            </a:r>
            <a:r>
              <a:rPr lang="en-US" dirty="0" smtClean="0"/>
              <a:t> is a </a:t>
            </a:r>
            <a:r>
              <a:rPr lang="en-US" dirty="0" smtClean="0">
                <a:hlinkClick r:id="rId3" action="ppaction://hlinkfile" tooltip="Social networking service"/>
              </a:rPr>
              <a:t>social networking</a:t>
            </a:r>
            <a:r>
              <a:rPr lang="en-US" dirty="0" smtClean="0"/>
              <a:t> and identity service</a:t>
            </a:r>
            <a:r>
              <a:rPr lang="en-US" baseline="30000" dirty="0" smtClean="0"/>
              <a:t> </a:t>
            </a:r>
            <a:r>
              <a:rPr lang="en-US" dirty="0" smtClean="0"/>
              <a:t>that is owned and operated by </a:t>
            </a:r>
            <a:r>
              <a:rPr lang="en-US" dirty="0" smtClean="0">
                <a:hlinkClick r:id="rId4" action="ppaction://hlinkfile" tooltip="Google Inc"/>
              </a:rPr>
              <a:t>Google Inc</a:t>
            </a:r>
            <a:r>
              <a:rPr lang="en-US" dirty="0" smtClean="0"/>
              <a:t>. Google has described Google+ as a "social layer" that enhances many of its online properties, and that it is not simply a social networking website, but also an authorship tool that associates web-content directly with its owner/author. It is the second-largest social networking site in the world after </a:t>
            </a:r>
            <a:r>
              <a:rPr lang="en-US" dirty="0" smtClean="0">
                <a:hlinkClick r:id="rId5" action="ppaction://hlinkfile" tooltip="Facebook"/>
              </a:rPr>
              <a:t>Facebook</a:t>
            </a:r>
            <a:r>
              <a:rPr lang="en-US" dirty="0" smtClean="0"/>
              <a:t>.</a:t>
            </a:r>
          </a:p>
          <a:p>
            <a:pPr>
              <a:buFont typeface="Wingdings" pitchFamily="2" charset="2"/>
              <a:buChar char="v"/>
            </a:pPr>
            <a:endParaRPr lang="en-US" dirty="0" smtClean="0"/>
          </a:p>
          <a:p>
            <a:pPr>
              <a:buFont typeface="Wingdings" pitchFamily="2" charset="2"/>
              <a:buChar char="v"/>
            </a:pPr>
            <a:r>
              <a:rPr lang="en-US" b="1" dirty="0" smtClean="0"/>
              <a:t> </a:t>
            </a:r>
            <a:r>
              <a:rPr lang="en-US" b="1" dirty="0" err="1" smtClean="0"/>
              <a:t>Pinterest</a:t>
            </a:r>
            <a:r>
              <a:rPr lang="en-US" dirty="0" smtClean="0"/>
              <a:t> is a visual discovery tool that people use to collect ideas for their different projects and interests. People create and share collections (called “boards”) of visual bookmarks (called “Pins”) that they use to do things like plan trips and projects, organize events or save articles and recipes.</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32</a:t>
            </a:fld>
            <a:endParaRPr lang="en-US"/>
          </a:p>
        </p:txBody>
      </p:sp>
    </p:spTree>
    <p:extLst>
      <p:ext uri="{BB962C8B-B14F-4D97-AF65-F5344CB8AC3E}">
        <p14:creationId xmlns:p14="http://schemas.microsoft.com/office/powerpoint/2010/main" val="8447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50000"/>
              </a:lnSpc>
              <a:buFont typeface="Arial" pitchFamily="34" charset="0"/>
              <a:buNone/>
            </a:pPr>
            <a:r>
              <a:rPr lang="en-US" sz="1200" b="1" dirty="0" smtClean="0">
                <a:solidFill>
                  <a:srgbClr val="E3E6FF">
                    <a:alpha val="80000"/>
                  </a:srgbClr>
                </a:solidFill>
              </a:rPr>
              <a:t>Other resources</a:t>
            </a:r>
          </a:p>
          <a:p>
            <a:pPr>
              <a:lnSpc>
                <a:spcPct val="150000"/>
              </a:lnSpc>
              <a:buFont typeface="Arial" pitchFamily="34" charset="0"/>
              <a:buChar char="•"/>
            </a:pPr>
            <a:endParaRPr lang="en-US" sz="1200" dirty="0" smtClean="0">
              <a:solidFill>
                <a:srgbClr val="E3E6FF">
                  <a:alpha val="80000"/>
                </a:srgbClr>
              </a:solidFill>
            </a:endParaRPr>
          </a:p>
          <a:p>
            <a:pPr>
              <a:lnSpc>
                <a:spcPct val="150000"/>
              </a:lnSpc>
              <a:buFont typeface="Arial" pitchFamily="34" charset="0"/>
              <a:buChar char="•"/>
            </a:pPr>
            <a:r>
              <a:rPr lang="en-US" sz="1200" dirty="0" smtClean="0">
                <a:solidFill>
                  <a:srgbClr val="E3E6FF">
                    <a:alpha val="80000"/>
                  </a:srgbClr>
                </a:solidFill>
              </a:rPr>
              <a:t>Constant Contact</a:t>
            </a:r>
          </a:p>
          <a:p>
            <a:pPr>
              <a:lnSpc>
                <a:spcPct val="150000"/>
              </a:lnSpc>
              <a:buFont typeface="Arial" pitchFamily="34" charset="0"/>
              <a:buChar char="•"/>
            </a:pPr>
            <a:r>
              <a:rPr lang="en-US" sz="1200" dirty="0" smtClean="0">
                <a:solidFill>
                  <a:srgbClr val="E3E6FF">
                    <a:alpha val="80000"/>
                  </a:srgbClr>
                </a:solidFill>
              </a:rPr>
              <a:t> </a:t>
            </a:r>
            <a:r>
              <a:rPr lang="en-US" sz="1200" dirty="0" err="1" smtClean="0">
                <a:solidFill>
                  <a:srgbClr val="E3E6FF">
                    <a:alpha val="80000"/>
                  </a:srgbClr>
                </a:solidFill>
              </a:rPr>
              <a:t>iContact</a:t>
            </a:r>
            <a:endParaRPr lang="en-US" sz="1200" dirty="0" smtClean="0">
              <a:solidFill>
                <a:srgbClr val="E3E6FF">
                  <a:alpha val="80000"/>
                </a:srgbClr>
              </a:solidFill>
            </a:endParaRPr>
          </a:p>
          <a:p>
            <a:pPr>
              <a:lnSpc>
                <a:spcPct val="150000"/>
              </a:lnSpc>
              <a:buFont typeface="Arial" pitchFamily="34" charset="0"/>
              <a:buChar char="•"/>
            </a:pPr>
            <a:r>
              <a:rPr lang="en-US" sz="1200" dirty="0" smtClean="0">
                <a:solidFill>
                  <a:srgbClr val="E3E6FF">
                    <a:alpha val="80000"/>
                  </a:srgbClr>
                </a:solidFill>
              </a:rPr>
              <a:t> Benchmark</a:t>
            </a:r>
          </a:p>
          <a:p>
            <a:pPr>
              <a:lnSpc>
                <a:spcPct val="150000"/>
              </a:lnSpc>
              <a:buFont typeface="Arial" pitchFamily="34" charset="0"/>
              <a:buChar char="•"/>
            </a:pPr>
            <a:r>
              <a:rPr lang="en-US" sz="1200" dirty="0" smtClean="0">
                <a:solidFill>
                  <a:srgbClr val="E3E6FF">
                    <a:alpha val="80000"/>
                  </a:srgbClr>
                </a:solidFill>
              </a:rPr>
              <a:t> Campaigner</a:t>
            </a:r>
          </a:p>
          <a:p>
            <a:pPr>
              <a:lnSpc>
                <a:spcPct val="150000"/>
              </a:lnSpc>
              <a:buFont typeface="Arial" pitchFamily="34" charset="0"/>
              <a:buChar char="•"/>
            </a:pPr>
            <a:endParaRPr lang="en-US" sz="1200" dirty="0" smtClean="0">
              <a:solidFill>
                <a:srgbClr val="E3E6FF">
                  <a:alpha val="80000"/>
                </a:srgbClr>
              </a:solidFill>
            </a:endParaRPr>
          </a:p>
          <a:p>
            <a:pPr>
              <a:lnSpc>
                <a:spcPct val="150000"/>
              </a:lnSpc>
            </a:pPr>
            <a:r>
              <a:rPr lang="en-US" sz="1200" dirty="0" smtClean="0">
                <a:solidFill>
                  <a:srgbClr val="E3E6FF">
                    <a:alpha val="80000"/>
                  </a:srgbClr>
                </a:solidFill>
              </a:rPr>
              <a:t>www.Creativebeacon.com/the-top-10-email-marketing-services</a:t>
            </a:r>
          </a:p>
          <a:p>
            <a:endParaRPr lang="en-US" dirty="0" smtClean="0"/>
          </a:p>
          <a:p>
            <a:r>
              <a:rPr lang="en-US" b="1" dirty="0" err="1" smtClean="0"/>
              <a:t>MailChimp</a:t>
            </a:r>
            <a:r>
              <a:rPr lang="en-US" b="1" dirty="0" smtClean="0"/>
              <a:t> </a:t>
            </a:r>
            <a:r>
              <a:rPr lang="en-US" dirty="0" smtClean="0"/>
              <a:t>- </a:t>
            </a:r>
            <a:r>
              <a:rPr lang="en-US" sz="1200" b="0" i="0" kern="1200" dirty="0" smtClean="0">
                <a:solidFill>
                  <a:schemeClr val="tx1"/>
                </a:solidFill>
                <a:effectLst/>
                <a:latin typeface="+mn-lt"/>
                <a:ea typeface="+mn-ea"/>
                <a:cs typeface="+mn-cs"/>
              </a:rPr>
              <a:t>If you have fewer than 2,000 subscribers, you can send up to 12,000 emails per month absolutely free. No expiring trial, contract, or credit card required.</a:t>
            </a:r>
          </a:p>
          <a:p>
            <a:pPr fontAlgn="base"/>
            <a:r>
              <a:rPr lang="en-US" sz="1200" b="1" i="0" kern="1200" dirty="0" smtClean="0">
                <a:solidFill>
                  <a:schemeClr val="tx1"/>
                </a:solidFill>
                <a:effectLst/>
                <a:latin typeface="+mn-lt"/>
                <a:ea typeface="+mn-ea"/>
                <a:cs typeface="+mn-cs"/>
              </a:rPr>
              <a:t>Upgrade for as little as $10/month</a:t>
            </a:r>
          </a:p>
          <a:p>
            <a:pPr fontAlgn="base"/>
            <a:r>
              <a:rPr lang="en-US" sz="1200" b="0" i="0" kern="1200" dirty="0" smtClean="0">
                <a:solidFill>
                  <a:schemeClr val="tx1"/>
                </a:solidFill>
                <a:effectLst/>
                <a:latin typeface="+mn-lt"/>
                <a:ea typeface="+mn-ea"/>
                <a:cs typeface="+mn-cs"/>
              </a:rPr>
              <a:t>A few of the features are </a:t>
            </a:r>
            <a:r>
              <a:rPr lang="en-US" sz="1200" b="0" i="0" u="none" strike="noStrike" kern="1200" dirty="0" smtClean="0">
                <a:solidFill>
                  <a:schemeClr val="tx1"/>
                </a:solidFill>
                <a:effectLst/>
                <a:latin typeface="+mn-lt"/>
                <a:ea typeface="+mn-ea"/>
                <a:cs typeface="+mn-cs"/>
                <a:hlinkClick r:id="rId3"/>
              </a:rPr>
              <a:t>only available with paid accounts</a:t>
            </a:r>
            <a:r>
              <a:rPr lang="en-US" sz="1200" b="0" i="0" kern="1200" dirty="0" smtClean="0">
                <a:solidFill>
                  <a:schemeClr val="tx1"/>
                </a:solidFill>
                <a:effectLst/>
                <a:latin typeface="+mn-lt"/>
                <a:ea typeface="+mn-ea"/>
                <a:cs typeface="+mn-cs"/>
              </a:rPr>
              <a:t>. Get add-ons like </a:t>
            </a:r>
            <a:r>
              <a:rPr lang="en-US" sz="1200" b="0" i="0" kern="1200" dirty="0" err="1" smtClean="0">
                <a:solidFill>
                  <a:schemeClr val="tx1"/>
                </a:solidFill>
                <a:effectLst/>
                <a:latin typeface="+mn-lt"/>
                <a:ea typeface="+mn-ea"/>
                <a:cs typeface="+mn-cs"/>
              </a:rPr>
              <a:t>autoresponders</a:t>
            </a:r>
            <a:r>
              <a:rPr lang="en-US" sz="1200" b="0" i="0" kern="1200" dirty="0" smtClean="0">
                <a:solidFill>
                  <a:schemeClr val="tx1"/>
                </a:solidFill>
                <a:effectLst/>
                <a:latin typeface="+mn-lt"/>
                <a:ea typeface="+mn-ea"/>
                <a:cs typeface="+mn-cs"/>
              </a:rPr>
              <a:t>, email client testing, delivery by time zone, and Social Pro when you </a:t>
            </a:r>
            <a:r>
              <a:rPr lang="en-US" sz="1200" b="0" i="0" u="none" strike="noStrike" kern="1200" dirty="0" smtClean="0">
                <a:solidFill>
                  <a:schemeClr val="tx1"/>
                </a:solidFill>
                <a:effectLst/>
                <a:latin typeface="+mn-lt"/>
                <a:ea typeface="+mn-ea"/>
                <a:cs typeface="+mn-cs"/>
                <a:hlinkClick r:id="rId4"/>
              </a:rPr>
              <a:t>upgrade to a paid account</a:t>
            </a:r>
            <a:r>
              <a:rPr lang="en-US" sz="1200" b="0" i="0" kern="1200" dirty="0" smtClean="0">
                <a:solidFill>
                  <a:schemeClr val="tx1"/>
                </a:solidFill>
                <a:effectLst/>
                <a:latin typeface="+mn-lt"/>
                <a:ea typeface="+mn-ea"/>
                <a:cs typeface="+mn-cs"/>
              </a:rPr>
              <a:t>.</a:t>
            </a:r>
          </a:p>
          <a:p>
            <a:endParaRPr lang="en-US" dirty="0" smtClean="0"/>
          </a:p>
          <a:p>
            <a:r>
              <a:rPr lang="en-US" sz="1200" b="1" i="0" kern="1200" dirty="0" err="1" smtClean="0">
                <a:solidFill>
                  <a:schemeClr val="tx1"/>
                </a:solidFill>
                <a:effectLst/>
                <a:latin typeface="+mn-lt"/>
                <a:ea typeface="+mn-ea"/>
                <a:cs typeface="+mn-cs"/>
              </a:rPr>
              <a:t>Aweber</a:t>
            </a:r>
            <a:r>
              <a:rPr lang="en-US" sz="1200" b="0" i="0" kern="1200" dirty="0" smtClean="0">
                <a:solidFill>
                  <a:schemeClr val="tx1"/>
                </a:solidFill>
                <a:effectLst/>
                <a:latin typeface="+mn-lt"/>
                <a:ea typeface="+mn-ea"/>
                <a:cs typeface="+mn-cs"/>
              </a:rPr>
              <a:t> offers a lot of the same functions as other email marketing services. The only difference that I can really see is that you have to pay $1 to get started. They don’t have a free plan, but you can send 500 subscribers unlimited emails. You can pay Monthly, Quarterly, and Yearly. They do seem to have a more designer-friendly signup form builder to integrate into your site, making your signup form more attractive. You can also animate your signup form, or even use different signup forms for different purposes.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Constant Contact </a:t>
            </a:r>
            <a:r>
              <a:rPr lang="en-US" sz="1200" b="0" i="0" kern="1200" dirty="0" smtClean="0">
                <a:solidFill>
                  <a:schemeClr val="tx1"/>
                </a:solidFill>
                <a:effectLst/>
                <a:latin typeface="+mn-lt"/>
                <a:ea typeface="+mn-ea"/>
                <a:cs typeface="+mn-cs"/>
              </a:rPr>
              <a:t>offers a 60-day free trial, letting you try their service before you buy. They not only have email marketing plans and capabilities, but they also show you how to market events as well. Constant Contact also has social media integrations and campaigns as well. They also have the abilities to help you build online surveys, so that you can learn more about your customers and how they feel about your services. After the trial, their pricing plans are reasonable, and scale well with the number of subscribers that you have.</a:t>
            </a:r>
            <a:endParaRPr lang="en-US" dirty="0" smtClean="0"/>
          </a:p>
          <a:p>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5</a:t>
            </a:fld>
            <a:endParaRPr lang="en-US"/>
          </a:p>
        </p:txBody>
      </p:sp>
    </p:spTree>
    <p:extLst>
      <p:ext uri="{BB962C8B-B14F-4D97-AF65-F5344CB8AC3E}">
        <p14:creationId xmlns:p14="http://schemas.microsoft.com/office/powerpoint/2010/main" val="3512797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33</a:t>
            </a:fld>
            <a:endParaRPr lang="en-US"/>
          </a:p>
        </p:txBody>
      </p:sp>
    </p:spTree>
    <p:extLst>
      <p:ext uri="{BB962C8B-B14F-4D97-AF65-F5344CB8AC3E}">
        <p14:creationId xmlns:p14="http://schemas.microsoft.com/office/powerpoint/2010/main" val="212101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fontAlgn="base"/>
            <a:r>
              <a:rPr lang="en-US" sz="1200" b="0" i="0" kern="1200" dirty="0" smtClean="0">
                <a:solidFill>
                  <a:schemeClr val="tx1"/>
                </a:solidFill>
                <a:effectLst/>
                <a:latin typeface="+mn-lt"/>
                <a:ea typeface="+mn-ea"/>
                <a:cs typeface="+mn-cs"/>
              </a:rPr>
              <a:t>If you’re a local business who wants to improve the quality of your emails, check out these seven email marketing tips. They’ll help you to create flawless emails that not only look and sound great but also work to </a:t>
            </a:r>
            <a:r>
              <a:rPr lang="en-US" sz="1200" b="0" i="0" kern="1200" dirty="0" smtClean="0">
                <a:solidFill>
                  <a:schemeClr val="tx1"/>
                </a:solidFill>
                <a:effectLst/>
                <a:latin typeface="+mn-lt"/>
                <a:ea typeface="+mn-ea"/>
                <a:cs typeface="+mn-cs"/>
                <a:hlinkClick r:id="rId3"/>
              </a:rPr>
              <a:t>convert more of your leads into customers</a:t>
            </a:r>
            <a:r>
              <a:rPr lang="en-US" sz="1200" b="0" i="0" kern="1200" dirty="0" smtClean="0">
                <a:solidFill>
                  <a:schemeClr val="tx1"/>
                </a:solidFill>
                <a:effectLst/>
                <a:latin typeface="+mn-lt"/>
                <a:ea typeface="+mn-ea"/>
                <a:cs typeface="+mn-cs"/>
              </a:rPr>
              <a:t> and help you to retain more existing customers.</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1. Write Succinct and Compelling Subject Lines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According to a recent study, email subject lines should be about </a:t>
            </a:r>
            <a:r>
              <a:rPr lang="en-US" sz="1200" b="0" i="0" kern="1200" dirty="0" smtClean="0">
                <a:solidFill>
                  <a:schemeClr val="tx1"/>
                </a:solidFill>
                <a:effectLst/>
                <a:latin typeface="+mn-lt"/>
                <a:ea typeface="+mn-ea"/>
                <a:cs typeface="+mn-cs"/>
                <a:hlinkClick r:id="rId4"/>
              </a:rPr>
              <a:t>six to ten words in length</a:t>
            </a:r>
            <a:r>
              <a:rPr lang="en-US" sz="1200" b="0" i="0" kern="1200" dirty="0" smtClean="0">
                <a:solidFill>
                  <a:schemeClr val="tx1"/>
                </a:solidFill>
                <a:effectLst/>
                <a:latin typeface="+mn-lt"/>
                <a:ea typeface="+mn-ea"/>
                <a:cs typeface="+mn-cs"/>
              </a:rPr>
              <a:t>. Subject lines should capture your audience’s attention and give them a reason to open the email by addressing their wants and needs. </a:t>
            </a:r>
            <a:r>
              <a:rPr lang="en-US" sz="1200" b="0" i="0" kern="1200" dirty="0" smtClean="0">
                <a:solidFill>
                  <a:schemeClr val="tx1"/>
                </a:solidFill>
                <a:effectLst/>
                <a:latin typeface="+mn-lt"/>
                <a:ea typeface="+mn-ea"/>
                <a:cs typeface="+mn-cs"/>
                <a:hlinkClick r:id="rId5"/>
              </a:rPr>
              <a:t>Popular subject lines</a:t>
            </a:r>
            <a:r>
              <a:rPr lang="en-US" sz="1200" b="0" i="0" kern="1200" dirty="0" smtClean="0">
                <a:solidFill>
                  <a:schemeClr val="tx1"/>
                </a:solidFill>
                <a:effectLst/>
                <a:latin typeface="+mn-lt"/>
                <a:ea typeface="+mn-ea"/>
                <a:cs typeface="+mn-cs"/>
              </a:rPr>
              <a:t> are often:</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Actionable:</a:t>
            </a:r>
            <a:r>
              <a:rPr lang="en-US" sz="1200" b="0" i="0" kern="1200" dirty="0" smtClean="0">
                <a:solidFill>
                  <a:schemeClr val="tx1"/>
                </a:solidFill>
                <a:effectLst/>
                <a:latin typeface="+mn-lt"/>
                <a:ea typeface="+mn-ea"/>
                <a:cs typeface="+mn-cs"/>
              </a:rPr>
              <a:t> “50% Off [New Service] — Call and Book Yours Today!”</a:t>
            </a:r>
          </a:p>
          <a:p>
            <a:pPr fontAlgn="base"/>
            <a:r>
              <a:rPr lang="en-US" sz="1200" b="0" i="0" kern="1200" dirty="0" smtClean="0">
                <a:solidFill>
                  <a:schemeClr val="tx1"/>
                </a:solidFill>
                <a:effectLst/>
                <a:latin typeface="+mn-lt"/>
                <a:ea typeface="+mn-ea"/>
                <a:cs typeface="+mn-cs"/>
              </a:rPr>
              <a:t>Related Resources from B2C</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Educational:</a:t>
            </a:r>
            <a:r>
              <a:rPr lang="en-US" sz="1200" b="0" i="0" kern="1200" dirty="0" smtClean="0">
                <a:solidFill>
                  <a:schemeClr val="tx1"/>
                </a:solidFill>
                <a:effectLst/>
                <a:latin typeface="+mn-lt"/>
                <a:ea typeface="+mn-ea"/>
                <a:cs typeface="+mn-cs"/>
              </a:rPr>
              <a:t> “Want to Try Yoga? Check Out This Beginner’s Video”</a:t>
            </a:r>
          </a:p>
          <a:p>
            <a:pPr fontAlgn="base"/>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Local:</a:t>
            </a:r>
            <a:r>
              <a:rPr lang="en-US" sz="1200" b="0" i="0" kern="1200" dirty="0" smtClean="0">
                <a:solidFill>
                  <a:schemeClr val="tx1"/>
                </a:solidFill>
                <a:effectLst/>
                <a:latin typeface="+mn-lt"/>
                <a:ea typeface="+mn-ea"/>
                <a:cs typeface="+mn-cs"/>
              </a:rPr>
              <a:t> “[Location] Neighbors: Enjoy This Buy One Get One Free Offer”</a:t>
            </a:r>
          </a:p>
          <a:p>
            <a:pPr fontAlgn="base"/>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Inclusive: “</a:t>
            </a:r>
            <a:r>
              <a:rPr lang="en-US" sz="1200" b="0" i="0" kern="1200" dirty="0" smtClean="0">
                <a:solidFill>
                  <a:schemeClr val="tx1"/>
                </a:solidFill>
                <a:effectLst/>
                <a:latin typeface="+mn-lt"/>
                <a:ea typeface="+mn-ea"/>
                <a:cs typeface="+mn-cs"/>
              </a:rPr>
              <a:t>Join Us This Weekend at the [Company Name] Open House!”</a:t>
            </a:r>
          </a:p>
          <a:p>
            <a:pPr fontAlgn="base"/>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Newsworthy:</a:t>
            </a:r>
            <a:r>
              <a:rPr lang="en-US" sz="1200" b="0" i="0" kern="1200" dirty="0" smtClean="0">
                <a:solidFill>
                  <a:schemeClr val="tx1"/>
                </a:solidFill>
                <a:effectLst/>
                <a:latin typeface="+mn-lt"/>
                <a:ea typeface="+mn-ea"/>
                <a:cs typeface="+mn-cs"/>
              </a:rPr>
              <a:t> “[Company Name] News Flash — [New Location] Opening Saturday”</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Create Cohesive and Engaging Body Copy </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Your email’s body copy should reflect the email subject line. After all, your readers opened the email based on the subject line; thus, a cohesive message that supports the email subject line needs to follow. (Email copy that strays from the subject line might also be construed as a “bait and switch” tactic to your readers and relegate you to their spam folder.)</a:t>
            </a:r>
          </a:p>
          <a:p>
            <a:pPr fontAlgn="base"/>
            <a:r>
              <a:rPr lang="en-US" sz="1200" b="0" i="0" kern="1200" dirty="0" smtClean="0">
                <a:solidFill>
                  <a:schemeClr val="tx1"/>
                </a:solidFill>
                <a:effectLst/>
                <a:latin typeface="+mn-lt"/>
                <a:ea typeface="+mn-ea"/>
                <a:cs typeface="+mn-cs"/>
              </a:rPr>
              <a:t>When it comes to copy length, keep your message as succinct as possible but don’t exclude any vital facts your readers need to know. As with your subject line, keep the wants and needs of your audience in mind when writing body copy. How does your product or service benefit them? What does your audience have to gain by doing business with you rather than with your competitors? What is your company’s value proposition? Answering these questions can help you create dynamic messaging that helps convert more leads into customers and encourages current customers to keep doing business with you.</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3. Include a Strong CTA</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body copy should conclude with a direct call to action (CTA). </a:t>
            </a:r>
            <a:r>
              <a:rPr lang="en-US" sz="1200" b="0" i="0" kern="1200" dirty="0" smtClean="0">
                <a:solidFill>
                  <a:schemeClr val="tx1"/>
                </a:solidFill>
                <a:effectLst/>
                <a:latin typeface="+mn-lt"/>
                <a:ea typeface="+mn-ea"/>
                <a:cs typeface="+mn-cs"/>
                <a:hlinkClick r:id="rId6"/>
              </a:rPr>
              <a:t>Effective CTAs</a:t>
            </a:r>
            <a:r>
              <a:rPr lang="en-US" sz="1200" b="0" i="0" kern="1200" dirty="0" smtClean="0">
                <a:solidFill>
                  <a:schemeClr val="tx1"/>
                </a:solidFill>
                <a:effectLst/>
                <a:latin typeface="+mn-lt"/>
                <a:ea typeface="+mn-ea"/>
                <a:cs typeface="+mn-cs"/>
              </a:rPr>
              <a:t> let your readers know what their next step should be after they’ve finished reading the body copy. Some CTA examples include:</a:t>
            </a:r>
          </a:p>
          <a:p>
            <a:pPr fontAlgn="base"/>
            <a:r>
              <a:rPr lang="en-US" sz="1200" b="0" i="0" kern="1200" dirty="0" smtClean="0">
                <a:solidFill>
                  <a:schemeClr val="tx1"/>
                </a:solidFill>
                <a:effectLst/>
                <a:latin typeface="+mn-lt"/>
                <a:ea typeface="+mn-ea"/>
                <a:cs typeface="+mn-cs"/>
              </a:rPr>
              <a:t>·   “Request a free quote!”</a:t>
            </a:r>
          </a:p>
          <a:p>
            <a:pPr fontAlgn="base"/>
            <a:r>
              <a:rPr lang="en-US" sz="1200" b="0" i="0" kern="1200" dirty="0" smtClean="0">
                <a:solidFill>
                  <a:schemeClr val="tx1"/>
                </a:solidFill>
                <a:effectLst/>
                <a:latin typeface="+mn-lt"/>
                <a:ea typeface="+mn-ea"/>
                <a:cs typeface="+mn-cs"/>
              </a:rPr>
              <a:t>·   “Download your free </a:t>
            </a:r>
            <a:r>
              <a:rPr lang="en-US" sz="1200" b="0" i="0" kern="1200" dirty="0" err="1" smtClean="0">
                <a:solidFill>
                  <a:schemeClr val="tx1"/>
                </a:solidFill>
                <a:effectLst/>
                <a:latin typeface="+mn-lt"/>
                <a:ea typeface="+mn-ea"/>
                <a:cs typeface="+mn-cs"/>
              </a:rPr>
              <a:t>ebook</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   “Redeem your coupon now.”</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4. Proofread Your Email</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Before Sending</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You’ve heard that the “devil is in the details,” which is why you should always proofread your emails carefully. Something as simple as an outdated phone number, misspelled name, or a typo in your brick-and-mortar address can confuse your audience, and put you in a bad light, too!</a:t>
            </a:r>
          </a:p>
          <a:p>
            <a:pPr fontAlgn="base"/>
            <a:r>
              <a:rPr lang="en-US" sz="1200" b="0" i="0" kern="1200" dirty="0" smtClean="0">
                <a:solidFill>
                  <a:schemeClr val="tx1"/>
                </a:solidFill>
                <a:effectLst/>
                <a:latin typeface="+mn-lt"/>
                <a:ea typeface="+mn-ea"/>
                <a:cs typeface="+mn-cs"/>
              </a:rPr>
              <a:t>A good editing tactic is to read your email out loud to yourself. Does it sound too wordy? Does it include relevant dates, instructions, or other important information? Do all the links, including your CTA button, open the correct web page? You should also ask a business partner or trusted employee to read the email after you’ve proofread it. A second pair of “fresh eyes” can often catch the minor mistakes and typos that you might have missed.</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5. Ensure Your Emails are Professionally Designed</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What does design have to do with email writing? What your email looks like is just as important — if not more so — than what it actually says. Refrain from using too many colors, outdated fonts, low-quality images, or large photos that may not download quickly. Also, make sure to add alt text to the images in your emails in case they don’t load on the page, and avoid putting all of the copy in your image. You should test your emails to make sure they’re </a:t>
            </a:r>
            <a:r>
              <a:rPr lang="en-US" sz="1200" b="0" i="0" kern="1200" dirty="0" smtClean="0">
                <a:solidFill>
                  <a:schemeClr val="tx1"/>
                </a:solidFill>
                <a:effectLst/>
                <a:latin typeface="+mn-lt"/>
                <a:ea typeface="+mn-ea"/>
                <a:cs typeface="+mn-cs"/>
                <a:hlinkClick r:id="rId7"/>
              </a:rPr>
              <a:t>readable on tablets and mobile phones</a:t>
            </a:r>
            <a:r>
              <a:rPr lang="en-US" sz="1200" b="0" i="0" kern="1200" dirty="0" smtClean="0">
                <a:solidFill>
                  <a:schemeClr val="tx1"/>
                </a:solidFill>
                <a:effectLst/>
                <a:latin typeface="+mn-lt"/>
                <a:ea typeface="+mn-ea"/>
                <a:cs typeface="+mn-cs"/>
              </a:rPr>
              <a:t>, too.</a:t>
            </a:r>
          </a:p>
          <a:p>
            <a:pPr fontAlgn="base"/>
            <a:r>
              <a:rPr lang="en-US" sz="1200" b="0" i="0" kern="1200" dirty="0" smtClean="0">
                <a:solidFill>
                  <a:schemeClr val="tx1"/>
                </a:solidFill>
                <a:effectLst/>
                <a:latin typeface="+mn-lt"/>
                <a:ea typeface="+mn-ea"/>
                <a:cs typeface="+mn-cs"/>
              </a:rPr>
              <a:t>If you lack design skills, consider using an email template like those that are available with email marketing or lead nurturing software. If you have more in-depth needs, hiring a professional graphic designer who knows email best practices can be worth the investment.</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6. Be Cognizant of Audience Values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Be sensitive to the values of your audience and refrain from being offensive or controversial in your messaging. Your email content should always be related to your business and refrain from topics like politics or religion (unless you’re a political or religious organization), and other sensitive subjects.</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7.</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Comply With the CAN-SPAM Act</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Did you know that there is a </a:t>
            </a:r>
            <a:r>
              <a:rPr lang="en-US" sz="1200" b="0" i="0" kern="1200" dirty="0" smtClean="0">
                <a:solidFill>
                  <a:schemeClr val="tx1"/>
                </a:solidFill>
                <a:effectLst/>
                <a:latin typeface="+mn-lt"/>
                <a:ea typeface="+mn-ea"/>
                <a:cs typeface="+mn-cs"/>
                <a:hlinkClick r:id="rId8"/>
              </a:rPr>
              <a:t>federal trade law</a:t>
            </a:r>
            <a:r>
              <a:rPr lang="en-US" sz="1200" b="0" i="0" kern="1200" dirty="0" smtClean="0">
                <a:solidFill>
                  <a:schemeClr val="tx1"/>
                </a:solidFill>
                <a:effectLst/>
                <a:latin typeface="+mn-lt"/>
                <a:ea typeface="+mn-ea"/>
                <a:cs typeface="+mn-cs"/>
              </a:rPr>
              <a:t> regarding email marketing? Known as the CAN-SPAM Act, this law is designed to protect consumers from deceptive email practices, such as sending emails with incorrect subject lines. Law violations can cost up to $16,000 per email, so take the time to learn what you can and cannot do in your email marketing. The Federal Trade Commission’s Bureau of Consumer Protection published a </a:t>
            </a:r>
            <a:r>
              <a:rPr lang="en-US" sz="1200" b="0" i="0" kern="1200" dirty="0" smtClean="0">
                <a:solidFill>
                  <a:schemeClr val="tx1"/>
                </a:solidFill>
                <a:effectLst/>
                <a:latin typeface="+mn-lt"/>
                <a:ea typeface="+mn-ea"/>
                <a:cs typeface="+mn-cs"/>
                <a:hlinkClick r:id="rId8"/>
              </a:rPr>
              <a:t>Compliance Guide for Business</a:t>
            </a:r>
            <a:r>
              <a:rPr lang="en-US" sz="1200" b="0" i="0" kern="1200" dirty="0" smtClean="0">
                <a:solidFill>
                  <a:schemeClr val="tx1"/>
                </a:solidFill>
                <a:effectLst/>
                <a:latin typeface="+mn-lt"/>
                <a:ea typeface="+mn-ea"/>
                <a:cs typeface="+mn-cs"/>
              </a:rPr>
              <a:t> to help companies comply with the law. According to the guidelines, your emails need:</a:t>
            </a:r>
          </a:p>
          <a:p>
            <a:pPr fontAlgn="base"/>
            <a:r>
              <a:rPr lang="en-US" sz="1200" b="0" i="0" kern="1200" dirty="0" smtClean="0">
                <a:solidFill>
                  <a:schemeClr val="tx1"/>
                </a:solidFill>
                <a:effectLst/>
                <a:latin typeface="+mn-lt"/>
                <a:ea typeface="+mn-ea"/>
                <a:cs typeface="+mn-cs"/>
              </a:rPr>
              <a:t>·   Accurate header information</a:t>
            </a:r>
          </a:p>
          <a:p>
            <a:pPr fontAlgn="base"/>
            <a:r>
              <a:rPr lang="en-US" sz="1200" b="0" i="0" kern="1200" dirty="0" smtClean="0">
                <a:solidFill>
                  <a:schemeClr val="tx1"/>
                </a:solidFill>
                <a:effectLst/>
                <a:latin typeface="+mn-lt"/>
                <a:ea typeface="+mn-ea"/>
                <a:cs typeface="+mn-cs"/>
              </a:rPr>
              <a:t>·   Accurate subject lines</a:t>
            </a:r>
          </a:p>
          <a:p>
            <a:pPr fontAlgn="base"/>
            <a:r>
              <a:rPr lang="en-US" sz="1200" b="0" i="0" kern="1200" dirty="0" smtClean="0">
                <a:solidFill>
                  <a:schemeClr val="tx1"/>
                </a:solidFill>
                <a:effectLst/>
                <a:latin typeface="+mn-lt"/>
                <a:ea typeface="+mn-ea"/>
                <a:cs typeface="+mn-cs"/>
              </a:rPr>
              <a:t>·   Identification as ad</a:t>
            </a:r>
          </a:p>
          <a:p>
            <a:pPr fontAlgn="base"/>
            <a:r>
              <a:rPr lang="en-US" sz="1200" b="0" i="0" kern="1200" dirty="0" smtClean="0">
                <a:solidFill>
                  <a:schemeClr val="tx1"/>
                </a:solidFill>
                <a:effectLst/>
                <a:latin typeface="+mn-lt"/>
                <a:ea typeface="+mn-ea"/>
                <a:cs typeface="+mn-cs"/>
              </a:rPr>
              <a:t>·   A physical postal address</a:t>
            </a:r>
          </a:p>
          <a:p>
            <a:pPr fontAlgn="base"/>
            <a:r>
              <a:rPr lang="en-US" sz="1200" b="0" i="0" kern="1200" dirty="0" smtClean="0">
                <a:solidFill>
                  <a:schemeClr val="tx1"/>
                </a:solidFill>
                <a:effectLst/>
                <a:latin typeface="+mn-lt"/>
                <a:ea typeface="+mn-ea"/>
                <a:cs typeface="+mn-cs"/>
              </a:rPr>
              <a:t>·   Easy-to-find opt-out information</a:t>
            </a:r>
          </a:p>
          <a:p>
            <a:pPr fontAlgn="base"/>
            <a:r>
              <a:rPr lang="en-US" sz="1200" b="0" i="0" kern="1200" dirty="0" smtClean="0">
                <a:solidFill>
                  <a:schemeClr val="tx1"/>
                </a:solidFill>
                <a:effectLst/>
                <a:latin typeface="+mn-lt"/>
                <a:ea typeface="+mn-ea"/>
                <a:cs typeface="+mn-cs"/>
              </a:rPr>
              <a:t>The law also states that as a business owner, you need to honor a recipient’s opt-out request within 10 business days. You’re also responsible for any actions that third parties make on your behalf, so make sure you’re monitoring any email marketing vendors you’ve hired. If you have any doubts about whether or not your email marketing complies with federal law, seek legal advice.</a:t>
            </a:r>
          </a:p>
          <a:p>
            <a:pPr fontAlgn="base"/>
            <a:r>
              <a:rPr lang="en-US" sz="1200" b="0" i="0" kern="1200" dirty="0" smtClean="0">
                <a:solidFill>
                  <a:schemeClr val="tx1"/>
                </a:solidFill>
                <a:effectLst/>
                <a:latin typeface="+mn-lt"/>
                <a:ea typeface="+mn-ea"/>
                <a:cs typeface="+mn-cs"/>
              </a:rPr>
              <a:t>With a little time and effort, you can give your emails the polish they might need to stand out with your audience and help you to retain and close more business.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http://www.business2community.com/email-marketing/7-tips-creating-flawless-emails-business-0960839#Iq1cu9MysRA40urv.99</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6</a:t>
            </a:fld>
            <a:endParaRPr lang="en-US"/>
          </a:p>
        </p:txBody>
      </p:sp>
    </p:spTree>
    <p:extLst>
      <p:ext uri="{BB962C8B-B14F-4D97-AF65-F5344CB8AC3E}">
        <p14:creationId xmlns:p14="http://schemas.microsoft.com/office/powerpoint/2010/main" val="176287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8</a:t>
            </a:fld>
            <a:endParaRPr lang="en-US"/>
          </a:p>
        </p:txBody>
      </p:sp>
    </p:spTree>
    <p:extLst>
      <p:ext uri="{BB962C8B-B14F-4D97-AF65-F5344CB8AC3E}">
        <p14:creationId xmlns:p14="http://schemas.microsoft.com/office/powerpoint/2010/main" val="423822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Click on any of the images and it will take you to the National American Legion Site page</a:t>
            </a:r>
            <a:r>
              <a:rPr lang="en-US" baseline="0" dirty="0" smtClean="0"/>
              <a:t> for all of their e-newsletters.</a:t>
            </a: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9</a:t>
            </a:fld>
            <a:endParaRPr lang="en-US"/>
          </a:p>
        </p:txBody>
      </p:sp>
    </p:spTree>
    <p:extLst>
      <p:ext uri="{BB962C8B-B14F-4D97-AF65-F5344CB8AC3E}">
        <p14:creationId xmlns:p14="http://schemas.microsoft.com/office/powerpoint/2010/main" val="142473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11</a:t>
            </a:fld>
            <a:endParaRPr lang="en-US"/>
          </a:p>
        </p:txBody>
      </p:sp>
    </p:spTree>
    <p:extLst>
      <p:ext uri="{BB962C8B-B14F-4D97-AF65-F5344CB8AC3E}">
        <p14:creationId xmlns:p14="http://schemas.microsoft.com/office/powerpoint/2010/main" val="411490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dirty="0" smtClean="0"/>
              <a:t>  Social media is work. It requires commitment and cannot be left alone,</a:t>
            </a:r>
            <a:r>
              <a:rPr lang="en-US" baseline="0" dirty="0" smtClean="0"/>
              <a:t> because if left alone, it too will be left alone.</a:t>
            </a:r>
          </a:p>
          <a:p>
            <a:pPr>
              <a:buFont typeface="Wingdings" pitchFamily="2" charset="2"/>
              <a:buChar char="v"/>
            </a:pPr>
            <a:endParaRPr lang="en-US" baseline="0" dirty="0" smtClean="0"/>
          </a:p>
          <a:p>
            <a:pPr>
              <a:buFont typeface="Wingdings" pitchFamily="2" charset="2"/>
              <a:buChar char="v"/>
            </a:pPr>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12</a:t>
            </a:fld>
            <a:endParaRPr lang="en-US"/>
          </a:p>
        </p:txBody>
      </p:sp>
    </p:spTree>
    <p:extLst>
      <p:ext uri="{BB962C8B-B14F-4D97-AF65-F5344CB8AC3E}">
        <p14:creationId xmlns:p14="http://schemas.microsoft.com/office/powerpoint/2010/main" val="213960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13</a:t>
            </a:fld>
            <a:endParaRPr lang="en-US"/>
          </a:p>
        </p:txBody>
      </p:sp>
    </p:spTree>
    <p:extLst>
      <p:ext uri="{BB962C8B-B14F-4D97-AF65-F5344CB8AC3E}">
        <p14:creationId xmlns:p14="http://schemas.microsoft.com/office/powerpoint/2010/main" val="151014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3F844A-22B8-4E8B-9A24-B7C91F3FB675}" type="slidenum">
              <a:rPr lang="en-US" smtClean="0"/>
              <a:pPr/>
              <a:t>14</a:t>
            </a:fld>
            <a:endParaRPr lang="en-US"/>
          </a:p>
        </p:txBody>
      </p:sp>
    </p:spTree>
    <p:extLst>
      <p:ext uri="{BB962C8B-B14F-4D97-AF65-F5344CB8AC3E}">
        <p14:creationId xmlns:p14="http://schemas.microsoft.com/office/powerpoint/2010/main" val="2264419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1219200" y="6188075"/>
            <a:ext cx="3657600" cy="365125"/>
          </a:xfrm>
          <a:effectLst>
            <a:outerShdw blurRad="50800" dist="38100" dir="8100000" algn="tr" rotWithShape="0">
              <a:prstClr val="black"/>
            </a:outerShdw>
          </a:effectLst>
        </p:spPr>
        <p:txBody>
          <a:bodyPr/>
          <a:lstStyle>
            <a:lvl1pPr algn="l">
              <a:defRPr sz="2400" spc="130" baseline="0">
                <a:solidFill>
                  <a:srgbClr val="FFC000"/>
                </a:solidFill>
                <a:latin typeface="Californian FB" pitchFamily="18" charset="0"/>
              </a:defRPr>
            </a:lvl1pPr>
          </a:lstStyle>
          <a:p>
            <a:r>
              <a:rPr lang="en-US" smtClean="0"/>
              <a:t>The American Legion</a:t>
            </a:r>
            <a:endParaRPr lang="en-US" dirty="0"/>
          </a:p>
        </p:txBody>
      </p:sp>
      <p:pic>
        <p:nvPicPr>
          <p:cNvPr id="9" name="Picture 8" descr="AmerLegion color Emblem.gif"/>
          <p:cNvPicPr>
            <a:picLocks noChangeAspect="1"/>
          </p:cNvPicPr>
          <p:nvPr/>
        </p:nvPicPr>
        <p:blipFill>
          <a:blip r:embed="rId2" cstate="print"/>
          <a:stretch>
            <a:fillRect/>
          </a:stretch>
        </p:blipFill>
        <p:spPr>
          <a:xfrm>
            <a:off x="228600" y="5791200"/>
            <a:ext cx="914400" cy="914400"/>
          </a:xfrm>
          <a:prstGeom prst="rect">
            <a:avLst/>
          </a:prstGeom>
          <a:effectLst>
            <a:outerShdw blurRad="50800" dist="38100" dir="8100000" algn="tr" rotWithShape="0">
              <a:prstClr val="black"/>
            </a:outerShdw>
          </a:effectLst>
        </p:spPr>
      </p:pic>
      <p:pic>
        <p:nvPicPr>
          <p:cNvPr id="6" name="Picture 5" descr="AmerLegion color Emblem.gif"/>
          <p:cNvPicPr>
            <a:picLocks noChangeAspect="1"/>
          </p:cNvPicPr>
          <p:nvPr userDrawn="1"/>
        </p:nvPicPr>
        <p:blipFill>
          <a:blip r:embed="rId2" cstate="print"/>
          <a:stretch>
            <a:fillRect/>
          </a:stretch>
        </p:blipFill>
        <p:spPr>
          <a:xfrm>
            <a:off x="228600" y="5791200"/>
            <a:ext cx="914400" cy="914400"/>
          </a:xfrm>
          <a:prstGeom prst="rect">
            <a:avLst/>
          </a:prstGeom>
          <a:effectLst>
            <a:outerShdw blurRad="50800" dist="38100" dir="8100000" algn="tr" rotWithShape="0">
              <a:prstClr val="black"/>
            </a:outerShdw>
          </a:effectLst>
        </p:spPr>
      </p:pic>
    </p:spTree>
    <p:extLst>
      <p:ext uri="{BB962C8B-B14F-4D97-AF65-F5344CB8AC3E}">
        <p14:creationId xmlns:p14="http://schemas.microsoft.com/office/powerpoint/2010/main" val="352081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The American Legion</a:t>
            </a:r>
            <a:endParaRPr lang="en-US"/>
          </a:p>
        </p:txBody>
      </p:sp>
      <p:sp>
        <p:nvSpPr>
          <p:cNvPr id="6" name="Slide Number Placeholder 5"/>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85107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The American Legion</a:t>
            </a:r>
            <a:endParaRPr lang="en-US"/>
          </a:p>
        </p:txBody>
      </p:sp>
      <p:sp>
        <p:nvSpPr>
          <p:cNvPr id="6" name="Slide Number Placeholder 5"/>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176892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8100000" algn="tr" rotWithShape="0">
              <a:prstClr val="black"/>
            </a:outerShdw>
          </a:effectLst>
        </p:spPr>
        <p:txBody>
          <a:bodyPr/>
          <a:lstStyle>
            <a:lvl1pPr>
              <a:defRPr cap="small" baseline="0">
                <a:solidFill>
                  <a:srgbClr val="FFC000"/>
                </a:solidFill>
              </a:defRPr>
            </a:lvl1pPr>
          </a:lstStyle>
          <a:p>
            <a:r>
              <a:rPr lang="en-US" smtClean="0"/>
              <a:t>Click to edit Master title style</a:t>
            </a:r>
            <a:endParaRPr lang="en-US" dirty="0"/>
          </a:p>
        </p:txBody>
      </p:sp>
      <p:sp>
        <p:nvSpPr>
          <p:cNvPr id="3" name="Content Placeholder 2"/>
          <p:cNvSpPr>
            <a:spLocks noGrp="1"/>
          </p:cNvSpPr>
          <p:nvPr>
            <p:ph idx="1"/>
          </p:nvPr>
        </p:nvSpPr>
        <p:spPr>
          <a:effectLst>
            <a:outerShdw blurRad="50800" dist="38100" dir="8100000" algn="tr" rotWithShape="0">
              <a:prstClr val="black"/>
            </a:outerShdw>
          </a:effectLst>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The American Legion</a:t>
            </a:r>
            <a:endParaRPr lang="en-US"/>
          </a:p>
        </p:txBody>
      </p:sp>
      <p:sp>
        <p:nvSpPr>
          <p:cNvPr id="6" name="Slide Number Placeholder 5"/>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105638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The American Legion</a:t>
            </a:r>
            <a:endParaRPr lang="en-US"/>
          </a:p>
        </p:txBody>
      </p:sp>
      <p:sp>
        <p:nvSpPr>
          <p:cNvPr id="6" name="Slide Number Placeholder 5"/>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34121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The American Legion</a:t>
            </a:r>
            <a:endParaRPr lang="en-US"/>
          </a:p>
        </p:txBody>
      </p:sp>
      <p:sp>
        <p:nvSpPr>
          <p:cNvPr id="7" name="Slide Number Placeholder 6"/>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353295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The American Legion</a:t>
            </a:r>
            <a:endParaRPr lang="en-US"/>
          </a:p>
        </p:txBody>
      </p:sp>
      <p:sp>
        <p:nvSpPr>
          <p:cNvPr id="9" name="Slide Number Placeholder 8"/>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298485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The American Legion</a:t>
            </a:r>
            <a:endParaRPr lang="en-US"/>
          </a:p>
        </p:txBody>
      </p:sp>
      <p:sp>
        <p:nvSpPr>
          <p:cNvPr id="5" name="Slide Number Placeholder 4"/>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50532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The American Legion</a:t>
            </a:r>
            <a:endParaRPr lang="en-US"/>
          </a:p>
        </p:txBody>
      </p:sp>
      <p:sp>
        <p:nvSpPr>
          <p:cNvPr id="4" name="Slide Number Placeholder 3"/>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30706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The American Legion</a:t>
            </a:r>
            <a:endParaRPr lang="en-US"/>
          </a:p>
        </p:txBody>
      </p:sp>
      <p:sp>
        <p:nvSpPr>
          <p:cNvPr id="7" name="Slide Number Placeholder 6"/>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174114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The American Legion</a:t>
            </a:r>
            <a:endParaRPr lang="en-US"/>
          </a:p>
        </p:txBody>
      </p:sp>
      <p:sp>
        <p:nvSpPr>
          <p:cNvPr id="7" name="Slide Number Placeholder 6"/>
          <p:cNvSpPr>
            <a:spLocks noGrp="1"/>
          </p:cNvSpPr>
          <p:nvPr>
            <p:ph type="sldNum" sz="quarter" idx="12"/>
          </p:nvPr>
        </p:nvSpPr>
        <p:spPr/>
        <p:txBody>
          <a:bodyPr/>
          <a:lstStyle/>
          <a:p>
            <a:fld id="{30C35C2A-4888-4A76-AB45-0EC9C4CB1FAD}" type="slidenum">
              <a:rPr lang="en-US" smtClean="0"/>
              <a:pPr/>
              <a:t>‹#›</a:t>
            </a:fld>
            <a:endParaRPr lang="en-US"/>
          </a:p>
        </p:txBody>
      </p:sp>
    </p:spTree>
    <p:extLst>
      <p:ext uri="{BB962C8B-B14F-4D97-AF65-F5344CB8AC3E}">
        <p14:creationId xmlns:p14="http://schemas.microsoft.com/office/powerpoint/2010/main" val="287951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143000" y="6172200"/>
            <a:ext cx="3429000" cy="365125"/>
          </a:xfrm>
          <a:prstGeom prst="rect">
            <a:avLst/>
          </a:prstGeom>
          <a:effectLst>
            <a:outerShdw blurRad="50800" dist="38100" dir="8100000" algn="tr" rotWithShape="0">
              <a:prstClr val="black"/>
            </a:outerShdw>
          </a:effectLst>
        </p:spPr>
        <p:txBody>
          <a:bodyPr vert="horz" lIns="91440" tIns="45720" rIns="91440" bIns="45720" rtlCol="0" anchor="ctr"/>
          <a:lstStyle>
            <a:lvl1pPr algn="ctr">
              <a:defRPr sz="2400" cap="small" spc="120" baseline="0">
                <a:solidFill>
                  <a:srgbClr val="FFC000"/>
                </a:solidFill>
                <a:latin typeface="Californian FB" pitchFamily="18" charset="0"/>
              </a:defRPr>
            </a:lvl1pPr>
          </a:lstStyle>
          <a:p>
            <a:pPr algn="l"/>
            <a:r>
              <a:rPr lang="en-US" smtClean="0"/>
              <a:t>The American Legion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35C2A-4888-4A76-AB45-0EC9C4CB1FAD}" type="slidenum">
              <a:rPr lang="en-US" smtClean="0"/>
              <a:pPr/>
              <a:t>‹#›</a:t>
            </a:fld>
            <a:endParaRPr lang="en-US"/>
          </a:p>
        </p:txBody>
      </p:sp>
      <p:pic>
        <p:nvPicPr>
          <p:cNvPr id="8" name="Picture 7" descr="AmerLegion color Emblem.gif"/>
          <p:cNvPicPr>
            <a:picLocks noChangeAspect="1"/>
          </p:cNvPicPr>
          <p:nvPr/>
        </p:nvPicPr>
        <p:blipFill>
          <a:blip r:embed="rId13" cstate="print"/>
          <a:stretch>
            <a:fillRect/>
          </a:stretch>
        </p:blipFill>
        <p:spPr>
          <a:xfrm>
            <a:off x="228600" y="5791200"/>
            <a:ext cx="914400" cy="914400"/>
          </a:xfrm>
          <a:prstGeom prst="rect">
            <a:avLst/>
          </a:prstGeom>
          <a:effectLst>
            <a:outerShdw blurRad="50800" dist="38100" dir="8100000" algn="tr" rotWithShape="0">
              <a:prstClr val="black"/>
            </a:outerShdw>
          </a:effectLst>
        </p:spPr>
      </p:pic>
      <p:pic>
        <p:nvPicPr>
          <p:cNvPr id="7" name="Picture 6" descr="AmerLegion color Emblem.gif"/>
          <p:cNvPicPr>
            <a:picLocks noChangeAspect="1"/>
          </p:cNvPicPr>
          <p:nvPr userDrawn="1"/>
        </p:nvPicPr>
        <p:blipFill>
          <a:blip r:embed="rId13" cstate="print"/>
          <a:stretch>
            <a:fillRect/>
          </a:stretch>
        </p:blipFill>
        <p:spPr>
          <a:xfrm>
            <a:off x="228600" y="5791200"/>
            <a:ext cx="914400" cy="914400"/>
          </a:xfrm>
          <a:prstGeom prst="rect">
            <a:avLst/>
          </a:prstGeom>
          <a:effectLst>
            <a:outerShdw blurRad="50800" dist="38100" dir="8100000" algn="tr" rotWithShape="0">
              <a:prstClr val="black"/>
            </a:outerShdw>
          </a:effectLst>
        </p:spPr>
      </p:pic>
    </p:spTree>
    <p:extLst>
      <p:ext uri="{BB962C8B-B14F-4D97-AF65-F5344CB8AC3E}">
        <p14:creationId xmlns:p14="http://schemas.microsoft.com/office/powerpoint/2010/main" val="28826055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urnpit.us/blo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youtube.com/americanlegionH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acebook.com/Post5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facebook.com/pages/creat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pages/crea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legion.org/faceboo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mbers.legion.org/CGI-BIN/lansaweb?webapp=MYLINTRO+webrtn=WR_INTRO+ml=LANSA:XHTML+part=tal+lang=E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ailchimp.com/b/?utm_expid=68055709-37.mcqmwYpNS-qCBhoizOPPKg.1&amp;pid=GAW&amp;source=website&amp;gclid=CMek4JTY27wCFUcV7AodrlYAPA&amp;utm_referrer=http://www.google.com/aclk?sa=l&amp;ai=CdcRz5ngGU9SJLu7QsQfm6IHIB97SwY8EvoKWoxzzzNTlRggAEAEgw9f5FygCUJ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reativebeacon.com/the-top-10-email-marketing-services"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egion.org/newslett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000" y="1295400"/>
            <a:ext cx="7772400" cy="1470025"/>
          </a:xfrm>
          <a:effectLst>
            <a:outerShdw blurRad="50800" dist="38100" dir="8100000" algn="tr" rotWithShape="0">
              <a:prstClr val="black"/>
            </a:outerShdw>
          </a:effectLst>
        </p:spPr>
        <p:txBody>
          <a:bodyPr>
            <a:noAutofit/>
          </a:bodyPr>
          <a:lstStyle/>
          <a:p>
            <a:r>
              <a:rPr lang="en-US" sz="9600" i="1" dirty="0" smtClean="0">
                <a:solidFill>
                  <a:srgbClr val="FFC000"/>
                </a:solidFill>
                <a:effectLst>
                  <a:outerShdw blurRad="38100" dist="38100" dir="2700000" algn="tl">
                    <a:srgbClr val="000000">
                      <a:alpha val="43137"/>
                    </a:srgbClr>
                  </a:outerShdw>
                </a:effectLst>
                <a:latin typeface="Californian FB" pitchFamily="18" charset="0"/>
              </a:rPr>
              <a:t>Plugging In</a:t>
            </a:r>
            <a:endParaRPr lang="en-US" sz="9600" i="1" dirty="0">
              <a:solidFill>
                <a:srgbClr val="FFC000"/>
              </a:solidFill>
              <a:effectLst>
                <a:outerShdw blurRad="38100" dist="38100" dir="2700000" algn="tl">
                  <a:srgbClr val="000000">
                    <a:alpha val="43137"/>
                  </a:srgbClr>
                </a:outerShdw>
              </a:effectLst>
              <a:latin typeface="Californian FB" pitchFamily="18" charset="0"/>
            </a:endParaRPr>
          </a:p>
        </p:txBody>
      </p:sp>
      <p:sp>
        <p:nvSpPr>
          <p:cNvPr id="3" name="Subtitle 2"/>
          <p:cNvSpPr>
            <a:spLocks noGrp="1"/>
          </p:cNvSpPr>
          <p:nvPr>
            <p:ph type="subTitle" idx="1"/>
          </p:nvPr>
        </p:nvSpPr>
        <p:spPr>
          <a:xfrm>
            <a:off x="838200" y="3581400"/>
            <a:ext cx="6934200" cy="1295400"/>
          </a:xfrm>
          <a:effectLst/>
        </p:spPr>
        <p:txBody>
          <a:bodyPr>
            <a:noAutofit/>
          </a:bodyPr>
          <a:lstStyle/>
          <a:p>
            <a:r>
              <a:rPr lang="en-US" sz="3600" b="1" i="1" dirty="0" smtClean="0">
                <a:solidFill>
                  <a:srgbClr val="0B1BA1"/>
                </a:solidFill>
              </a:rPr>
              <a:t>Connecting with your Membership On Line</a:t>
            </a:r>
            <a:endParaRPr lang="en-US" sz="3600" b="1" i="1" dirty="0">
              <a:solidFill>
                <a:srgbClr val="0B1BA1"/>
              </a:solidFill>
            </a:endParaRPr>
          </a:p>
        </p:txBody>
      </p:sp>
      <p:sp>
        <p:nvSpPr>
          <p:cNvPr id="8" name="Footer Placeholder 7"/>
          <p:cNvSpPr>
            <a:spLocks noGrp="1"/>
          </p:cNvSpPr>
          <p:nvPr>
            <p:ph type="ftr" sz="quarter" idx="11"/>
          </p:nvPr>
        </p:nvSpPr>
        <p:spPr/>
        <p:txBody>
          <a:bodyPr/>
          <a:lstStyle/>
          <a:p>
            <a:r>
              <a:rPr lang="en-US" dirty="0" smtClean="0"/>
              <a:t>The American Legion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s.jpg"/>
          <p:cNvPicPr>
            <a:picLocks noChangeAspect="1"/>
          </p:cNvPicPr>
          <p:nvPr/>
        </p:nvPicPr>
        <p:blipFill>
          <a:blip r:embed="rId2" cstate="print"/>
          <a:stretch>
            <a:fillRect/>
          </a:stretch>
        </p:blipFill>
        <p:spPr>
          <a:xfrm>
            <a:off x="1219200" y="738188"/>
            <a:ext cx="6705600" cy="4467764"/>
          </a:xfrm>
          <a:prstGeom prst="rect">
            <a:avLst/>
          </a:prstGeom>
        </p:spPr>
      </p:pic>
      <p:sp>
        <p:nvSpPr>
          <p:cNvPr id="3" name="Footer Placeholder 2"/>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28600"/>
            <a:ext cx="8229600" cy="1143000"/>
          </a:xfrm>
          <a:effectLst>
            <a:outerShdw blurRad="50800" dist="38100" dir="8100000" algn="tr" rotWithShape="0">
              <a:prstClr val="black"/>
            </a:outerShdw>
          </a:effectLst>
        </p:spPr>
        <p:txBody>
          <a:bodyPr/>
          <a:lstStyle/>
          <a:p>
            <a:r>
              <a:rPr lang="en-US" dirty="0" smtClean="0">
                <a:effectLst>
                  <a:outerShdw blurRad="38100" dist="38100" dir="2700000" algn="tl">
                    <a:srgbClr val="000000">
                      <a:alpha val="43137"/>
                    </a:srgbClr>
                  </a:outerShdw>
                </a:effectLst>
              </a:rPr>
              <a:t>What is Social Media?</a:t>
            </a:r>
            <a:endParaRPr lang="en-US"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The American Legion</a:t>
            </a:r>
            <a:endParaRPr lang="en-US"/>
          </a:p>
        </p:txBody>
      </p:sp>
      <p:pic>
        <p:nvPicPr>
          <p:cNvPr id="10" name="Picture 9" descr="social_media_.png"/>
          <p:cNvPicPr>
            <a:picLocks noChangeAspect="1"/>
          </p:cNvPicPr>
          <p:nvPr/>
        </p:nvPicPr>
        <p:blipFill>
          <a:blip r:embed="rId3" cstate="print"/>
          <a:stretch>
            <a:fillRect/>
          </a:stretch>
        </p:blipFill>
        <p:spPr>
          <a:xfrm>
            <a:off x="1695576" y="1143000"/>
            <a:ext cx="5752848" cy="5181600"/>
          </a:xfrm>
          <a:prstGeom prst="rect">
            <a:avLst/>
          </a:prstGeom>
        </p:spPr>
      </p:pic>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1371600"/>
            <a:ext cx="8229600" cy="3970318"/>
          </a:xfrm>
          <a:prstGeom prst="rect">
            <a:avLst/>
          </a:prstGeom>
          <a:noFill/>
          <a:effectLst/>
        </p:spPr>
        <p:txBody>
          <a:bodyPr wrap="square" rtlCol="0">
            <a:spAutoFit/>
          </a:bodyPr>
          <a:lstStyle/>
          <a:p>
            <a:pPr>
              <a:lnSpc>
                <a:spcPct val="150000"/>
              </a:lnSpc>
            </a:pPr>
            <a:r>
              <a:rPr lang="en-US" sz="2400" b="1" dirty="0" smtClean="0">
                <a:solidFill>
                  <a:srgbClr val="0B1BA1"/>
                </a:solidFill>
              </a:rPr>
              <a:t>Online interactions with eligible non-members can become conversations and your best recruiting tool. </a:t>
            </a:r>
          </a:p>
          <a:p>
            <a:pPr>
              <a:lnSpc>
                <a:spcPct val="150000"/>
              </a:lnSpc>
              <a:buFont typeface="Arial" pitchFamily="34" charset="0"/>
              <a:buChar char="•"/>
            </a:pPr>
            <a:r>
              <a:rPr lang="en-US" sz="2400" b="1" dirty="0" smtClean="0">
                <a:solidFill>
                  <a:srgbClr val="0B1BA1"/>
                </a:solidFill>
              </a:rPr>
              <a:t> Listen and respond</a:t>
            </a:r>
          </a:p>
          <a:p>
            <a:pPr>
              <a:lnSpc>
                <a:spcPct val="150000"/>
              </a:lnSpc>
              <a:buFont typeface="Arial" pitchFamily="34" charset="0"/>
              <a:buChar char="•"/>
            </a:pPr>
            <a:r>
              <a:rPr lang="en-US" sz="2400" b="1" dirty="0" smtClean="0">
                <a:solidFill>
                  <a:srgbClr val="0B1BA1"/>
                </a:solidFill>
              </a:rPr>
              <a:t> Understand your goals and audience</a:t>
            </a:r>
          </a:p>
          <a:p>
            <a:pPr>
              <a:lnSpc>
                <a:spcPct val="150000"/>
              </a:lnSpc>
              <a:buFont typeface="Arial" pitchFamily="34" charset="0"/>
              <a:buChar char="•"/>
            </a:pPr>
            <a:r>
              <a:rPr lang="en-US" sz="2400" b="1" dirty="0" smtClean="0">
                <a:solidFill>
                  <a:srgbClr val="0B1BA1"/>
                </a:solidFill>
              </a:rPr>
              <a:t> Decide on platform(s) and use them</a:t>
            </a:r>
          </a:p>
          <a:p>
            <a:pPr>
              <a:lnSpc>
                <a:spcPct val="150000"/>
              </a:lnSpc>
              <a:buFont typeface="Arial" pitchFamily="34" charset="0"/>
              <a:buChar char="•"/>
            </a:pPr>
            <a:r>
              <a:rPr lang="en-US" sz="2400" b="1" dirty="0" smtClean="0">
                <a:solidFill>
                  <a:srgbClr val="0B1BA1"/>
                </a:solidFill>
              </a:rPr>
              <a:t> Be professional, but be yourself</a:t>
            </a:r>
          </a:p>
          <a:p>
            <a:pPr>
              <a:lnSpc>
                <a:spcPct val="150000"/>
              </a:lnSpc>
              <a:buFont typeface="Arial" pitchFamily="34" charset="0"/>
              <a:buChar char="•"/>
            </a:pPr>
            <a:r>
              <a:rPr lang="en-US" sz="2400" b="1" dirty="0" smtClean="0">
                <a:solidFill>
                  <a:srgbClr val="0B1BA1"/>
                </a:solidFill>
              </a:rPr>
              <a:t> Execute</a:t>
            </a:r>
          </a:p>
        </p:txBody>
      </p:sp>
      <p:sp>
        <p:nvSpPr>
          <p:cNvPr id="8" name="Title 1"/>
          <p:cNvSpPr>
            <a:spLocks noGrp="1"/>
          </p:cNvSpPr>
          <p:nvPr>
            <p:ph type="title"/>
          </p:nvPr>
        </p:nvSpPr>
        <p:spPr>
          <a:xfrm>
            <a:off x="457200" y="228600"/>
            <a:ext cx="8229600" cy="1143000"/>
          </a:xfrm>
          <a:effectLst>
            <a:outerShdw blurRad="50800" dist="38100" dir="8100000" algn="tr" rotWithShape="0">
              <a:prstClr val="black"/>
            </a:outerShdw>
          </a:effectLst>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516082"/>
            <a:ext cx="8001000" cy="3970318"/>
          </a:xfrm>
          <a:prstGeom prst="rect">
            <a:avLst/>
          </a:prstGeom>
          <a:noFill/>
          <a:effectLst/>
        </p:spPr>
        <p:txBody>
          <a:bodyPr wrap="square" rtlCol="0">
            <a:spAutoFit/>
          </a:bodyPr>
          <a:lstStyle/>
          <a:p>
            <a:pPr>
              <a:buClr>
                <a:srgbClr val="0B1BA1"/>
              </a:buClr>
              <a:buFont typeface="Arial" pitchFamily="34" charset="0"/>
              <a:buChar char="•"/>
            </a:pPr>
            <a:r>
              <a:rPr lang="en-US" sz="2800" dirty="0" smtClean="0">
                <a:solidFill>
                  <a:schemeClr val="bg1"/>
                </a:solidFill>
              </a:rPr>
              <a:t> </a:t>
            </a:r>
            <a:r>
              <a:rPr lang="en-US" sz="2800" b="1" dirty="0" smtClean="0">
                <a:solidFill>
                  <a:srgbClr val="FF0000"/>
                </a:solidFill>
              </a:rPr>
              <a:t>Participation</a:t>
            </a:r>
            <a:r>
              <a:rPr lang="en-US" sz="2800" b="1" dirty="0" smtClean="0">
                <a:solidFill>
                  <a:srgbClr val="0B1BA1"/>
                </a:solidFill>
              </a:rPr>
              <a:t> - encourages contributions from everyone blurring the line between media and audience.</a:t>
            </a:r>
          </a:p>
          <a:p>
            <a:endParaRPr lang="en-US" sz="2800" b="1" dirty="0" smtClean="0">
              <a:solidFill>
                <a:srgbClr val="0B1BA1"/>
              </a:solidFill>
            </a:endParaRPr>
          </a:p>
          <a:p>
            <a:pPr>
              <a:buFont typeface="Arial" pitchFamily="34" charset="0"/>
              <a:buChar char="•"/>
            </a:pPr>
            <a:r>
              <a:rPr lang="en-US" sz="2800" b="1" dirty="0" smtClean="0">
                <a:solidFill>
                  <a:srgbClr val="0B1BA1"/>
                </a:solidFill>
              </a:rPr>
              <a:t> </a:t>
            </a:r>
            <a:r>
              <a:rPr lang="en-US" sz="2800" b="1" dirty="0" smtClean="0">
                <a:solidFill>
                  <a:srgbClr val="FF0000"/>
                </a:solidFill>
              </a:rPr>
              <a:t>Openness</a:t>
            </a:r>
            <a:r>
              <a:rPr lang="en-US" sz="2800" b="1" dirty="0" smtClean="0">
                <a:solidFill>
                  <a:srgbClr val="0B1BA1"/>
                </a:solidFill>
              </a:rPr>
              <a:t> - encourages voting, comments and sharing of information.</a:t>
            </a:r>
          </a:p>
          <a:p>
            <a:endParaRPr lang="en-US" sz="2800" b="1" dirty="0" smtClean="0">
              <a:solidFill>
                <a:srgbClr val="0B1BA1"/>
              </a:solidFill>
            </a:endParaRPr>
          </a:p>
          <a:p>
            <a:pPr>
              <a:buFont typeface="Arial" pitchFamily="34" charset="0"/>
              <a:buChar char="•"/>
            </a:pPr>
            <a:r>
              <a:rPr lang="en-US" sz="2800" b="1" dirty="0" smtClean="0">
                <a:solidFill>
                  <a:srgbClr val="0B1BA1"/>
                </a:solidFill>
              </a:rPr>
              <a:t> </a:t>
            </a:r>
            <a:r>
              <a:rPr lang="en-US" sz="2800" b="1" dirty="0" smtClean="0">
                <a:solidFill>
                  <a:srgbClr val="FF0000"/>
                </a:solidFill>
              </a:rPr>
              <a:t>Conversation</a:t>
            </a:r>
            <a:r>
              <a:rPr lang="en-US" sz="2800" b="1" dirty="0" smtClean="0">
                <a:solidFill>
                  <a:srgbClr val="0B1BA1"/>
                </a:solidFill>
              </a:rPr>
              <a:t> - allows you to engage in an exchange of ideas and opinions.</a:t>
            </a:r>
          </a:p>
        </p:txBody>
      </p:sp>
      <p:sp>
        <p:nvSpPr>
          <p:cNvPr id="8" name="Title 1"/>
          <p:cNvSpPr>
            <a:spLocks noGrp="1"/>
          </p:cNvSpPr>
          <p:nvPr>
            <p:ph type="title"/>
          </p:nvPr>
        </p:nvSpPr>
        <p:spPr>
          <a:xfrm>
            <a:off x="457200" y="228600"/>
            <a:ext cx="8229600" cy="1143000"/>
          </a:xfrm>
          <a:effectLst>
            <a:outerShdw blurRad="50800" dist="38100" dir="8100000" algn="tr" rotWithShape="0">
              <a:prstClr val="black"/>
            </a:outerShdw>
          </a:effectLst>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1752600"/>
            <a:ext cx="7924800" cy="3539430"/>
          </a:xfrm>
          <a:prstGeom prst="rect">
            <a:avLst/>
          </a:prstGeom>
          <a:noFill/>
          <a:effectLst/>
        </p:spPr>
        <p:txBody>
          <a:bodyPr wrap="square" rtlCol="0">
            <a:spAutoFit/>
          </a:bodyPr>
          <a:lstStyle/>
          <a:p>
            <a:pPr>
              <a:buClr>
                <a:srgbClr val="0B1BA1"/>
              </a:buClr>
              <a:buFont typeface="Arial" pitchFamily="34" charset="0"/>
              <a:buChar char="•"/>
            </a:pPr>
            <a:r>
              <a:rPr lang="en-US" sz="2800" dirty="0" smtClean="0">
                <a:solidFill>
                  <a:schemeClr val="bg1"/>
                </a:solidFill>
              </a:rPr>
              <a:t> </a:t>
            </a:r>
            <a:r>
              <a:rPr lang="en-US" sz="2800" b="1" dirty="0" smtClean="0">
                <a:solidFill>
                  <a:srgbClr val="FF0000"/>
                </a:solidFill>
              </a:rPr>
              <a:t>Community</a:t>
            </a:r>
            <a:r>
              <a:rPr lang="en-US" sz="2800" dirty="0" smtClean="0">
                <a:solidFill>
                  <a:srgbClr val="0B1BA1"/>
                </a:solidFill>
              </a:rPr>
              <a:t> </a:t>
            </a:r>
            <a:r>
              <a:rPr lang="en-US" sz="2800" b="1" dirty="0" smtClean="0">
                <a:solidFill>
                  <a:srgbClr val="0B1BA1"/>
                </a:solidFill>
              </a:rPr>
              <a:t>- joins you with other people who share common interests, such as photography, a political issue or a favorite television show.</a:t>
            </a:r>
          </a:p>
          <a:p>
            <a:endParaRPr lang="en-US" sz="2800" dirty="0" smtClean="0">
              <a:solidFill>
                <a:srgbClr val="0B1BA1"/>
              </a:solidFill>
            </a:endParaRPr>
          </a:p>
          <a:p>
            <a:pPr>
              <a:buFont typeface="Arial" pitchFamily="34" charset="0"/>
              <a:buChar char="•"/>
            </a:pPr>
            <a:r>
              <a:rPr lang="en-US" sz="2800" dirty="0" smtClean="0">
                <a:solidFill>
                  <a:srgbClr val="0B1BA1"/>
                </a:solidFill>
              </a:rPr>
              <a:t> </a:t>
            </a:r>
            <a:r>
              <a:rPr lang="en-US" sz="2800" b="1" dirty="0" smtClean="0">
                <a:solidFill>
                  <a:srgbClr val="FF0000"/>
                </a:solidFill>
              </a:rPr>
              <a:t>Connectedness</a:t>
            </a:r>
            <a:r>
              <a:rPr lang="en-US" sz="2800" dirty="0" smtClean="0">
                <a:solidFill>
                  <a:srgbClr val="0B1BA1"/>
                </a:solidFill>
              </a:rPr>
              <a:t> </a:t>
            </a:r>
            <a:r>
              <a:rPr lang="en-US" sz="2800" b="1" dirty="0" smtClean="0">
                <a:solidFill>
                  <a:srgbClr val="0B1BA1"/>
                </a:solidFill>
              </a:rPr>
              <a:t>- is what most types of social media thrive on, making use of links to other sites, resources and people.</a:t>
            </a:r>
          </a:p>
          <a:p>
            <a:endParaRPr lang="en-US" sz="2800" dirty="0" smtClean="0">
              <a:solidFill>
                <a:schemeClr val="bg1"/>
              </a:solidFill>
            </a:endParaRPr>
          </a:p>
        </p:txBody>
      </p:sp>
      <p:sp>
        <p:nvSpPr>
          <p:cNvPr id="8" name="Title 1"/>
          <p:cNvSpPr>
            <a:spLocks noGrp="1"/>
          </p:cNvSpPr>
          <p:nvPr>
            <p:ph type="title"/>
          </p:nvPr>
        </p:nvSpPr>
        <p:spPr>
          <a:xfrm>
            <a:off x="457200" y="228600"/>
            <a:ext cx="8229600" cy="1143000"/>
          </a:xfrm>
          <a:effectLst>
            <a:outerShdw blurRad="50800" dist="38100" dir="8100000" algn="tr" rotWithShape="0">
              <a:prstClr val="black"/>
            </a:outerShdw>
          </a:effectLst>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447800"/>
            <a:ext cx="4114800" cy="584775"/>
          </a:xfrm>
          <a:prstGeom prst="rect">
            <a:avLst/>
          </a:prstGeom>
          <a:noFill/>
          <a:effectLst/>
        </p:spPr>
        <p:txBody>
          <a:bodyPr wrap="square" rtlCol="0">
            <a:spAutoFit/>
          </a:bodyPr>
          <a:lstStyle/>
          <a:p>
            <a:r>
              <a:rPr lang="en-US" sz="3200" b="1" i="1" dirty="0" smtClean="0">
                <a:solidFill>
                  <a:srgbClr val="0B1BA1"/>
                </a:solidFill>
              </a:rPr>
              <a:t>Types  of social media</a:t>
            </a:r>
            <a:endParaRPr lang="en-US" sz="3200" b="1" i="1" dirty="0">
              <a:solidFill>
                <a:srgbClr val="0B1BA1"/>
              </a:solidFill>
            </a:endParaRPr>
          </a:p>
        </p:txBody>
      </p:sp>
      <p:sp>
        <p:nvSpPr>
          <p:cNvPr id="10" name="TextBox 9"/>
          <p:cNvSpPr txBox="1"/>
          <p:nvPr/>
        </p:nvSpPr>
        <p:spPr>
          <a:xfrm>
            <a:off x="457200" y="2286000"/>
            <a:ext cx="8229600" cy="2862322"/>
          </a:xfrm>
          <a:prstGeom prst="rect">
            <a:avLst/>
          </a:prstGeom>
          <a:noFill/>
          <a:effectLst/>
        </p:spPr>
        <p:txBody>
          <a:bodyPr wrap="square" rtlCol="0">
            <a:spAutoFit/>
          </a:bodyPr>
          <a:lstStyle/>
          <a:p>
            <a:pPr>
              <a:lnSpc>
                <a:spcPct val="150000"/>
              </a:lnSpc>
              <a:buClr>
                <a:srgbClr val="0B1BA1"/>
              </a:buClr>
              <a:buFont typeface="Arial" pitchFamily="34" charset="0"/>
              <a:buChar char="•"/>
            </a:pPr>
            <a:r>
              <a:rPr lang="en-US" sz="2400" dirty="0" smtClean="0">
                <a:solidFill>
                  <a:schemeClr val="bg1"/>
                </a:solidFill>
              </a:rPr>
              <a:t> </a:t>
            </a:r>
            <a:r>
              <a:rPr lang="en-US" sz="2400" b="1" dirty="0" smtClean="0">
                <a:solidFill>
                  <a:srgbClr val="FF0000"/>
                </a:solidFill>
              </a:rPr>
              <a:t>Blogs</a:t>
            </a:r>
            <a:r>
              <a:rPr lang="en-US" sz="2400" b="1" dirty="0" smtClean="0">
                <a:solidFill>
                  <a:srgbClr val="0B1BA1"/>
                </a:solidFill>
              </a:rPr>
              <a:t> - are articles with a personality behind them.</a:t>
            </a:r>
          </a:p>
          <a:p>
            <a:pPr>
              <a:lnSpc>
                <a:spcPct val="150000"/>
              </a:lnSpc>
              <a:buClr>
                <a:srgbClr val="0B1BA1"/>
              </a:buClr>
              <a:buFont typeface="Arial" pitchFamily="34" charset="0"/>
              <a:buChar char="•"/>
            </a:pPr>
            <a:r>
              <a:rPr lang="en-US" sz="2400" b="1" dirty="0" smtClean="0">
                <a:solidFill>
                  <a:srgbClr val="0B1BA1"/>
                </a:solidFill>
              </a:rPr>
              <a:t> </a:t>
            </a:r>
            <a:r>
              <a:rPr lang="en-US" sz="2400" b="1" dirty="0" err="1" smtClean="0">
                <a:solidFill>
                  <a:srgbClr val="FF0000"/>
                </a:solidFill>
              </a:rPr>
              <a:t>Microblogging</a:t>
            </a:r>
            <a:r>
              <a:rPr lang="en-US" sz="2400" b="1" dirty="0" smtClean="0">
                <a:solidFill>
                  <a:srgbClr val="FF0000"/>
                </a:solidFill>
              </a:rPr>
              <a:t> </a:t>
            </a:r>
            <a:r>
              <a:rPr lang="en-US" sz="2400" b="1" dirty="0" smtClean="0">
                <a:solidFill>
                  <a:srgbClr val="0B1BA1"/>
                </a:solidFill>
              </a:rPr>
              <a:t> - is social networking with bite-sized blogging. </a:t>
            </a:r>
          </a:p>
          <a:p>
            <a:pPr>
              <a:lnSpc>
                <a:spcPct val="150000"/>
              </a:lnSpc>
              <a:buClr>
                <a:srgbClr val="0B1BA1"/>
              </a:buClr>
              <a:buFont typeface="Arial" pitchFamily="34" charset="0"/>
              <a:buChar char="•"/>
            </a:pPr>
            <a:r>
              <a:rPr lang="en-US" sz="2400" b="1" dirty="0" smtClean="0">
                <a:solidFill>
                  <a:srgbClr val="0B1BA1"/>
                </a:solidFill>
              </a:rPr>
              <a:t> </a:t>
            </a:r>
            <a:r>
              <a:rPr lang="en-US" sz="2400" b="1" dirty="0" smtClean="0">
                <a:solidFill>
                  <a:srgbClr val="FF0000"/>
                </a:solidFill>
              </a:rPr>
              <a:t>Social networks </a:t>
            </a:r>
            <a:r>
              <a:rPr lang="en-US" sz="2400" b="1" dirty="0" smtClean="0">
                <a:solidFill>
                  <a:srgbClr val="0B1BA1"/>
                </a:solidFill>
              </a:rPr>
              <a:t>- allow you to connect with friends.</a:t>
            </a:r>
          </a:p>
          <a:p>
            <a:pPr>
              <a:lnSpc>
                <a:spcPct val="150000"/>
              </a:lnSpc>
              <a:buClr>
                <a:srgbClr val="0B1BA1"/>
              </a:buClr>
              <a:buFont typeface="Arial" pitchFamily="34" charset="0"/>
              <a:buChar char="•"/>
            </a:pPr>
            <a:r>
              <a:rPr lang="en-US" sz="2400" b="1" dirty="0" smtClean="0">
                <a:solidFill>
                  <a:srgbClr val="0B1BA1"/>
                </a:solidFill>
              </a:rPr>
              <a:t> </a:t>
            </a:r>
            <a:r>
              <a:rPr lang="en-US" sz="2400" b="1" dirty="0" smtClean="0">
                <a:solidFill>
                  <a:srgbClr val="FF0000"/>
                </a:solidFill>
              </a:rPr>
              <a:t>Forums</a:t>
            </a:r>
            <a:r>
              <a:rPr lang="en-US" sz="2400" b="1" dirty="0" smtClean="0">
                <a:solidFill>
                  <a:srgbClr val="0B1BA1"/>
                </a:solidFill>
              </a:rPr>
              <a:t>  - are for online discussion, often around specific interests. </a:t>
            </a:r>
          </a:p>
        </p:txBody>
      </p:sp>
      <p:sp>
        <p:nvSpPr>
          <p:cNvPr id="8" name="Title 1"/>
          <p:cNvSpPr>
            <a:spLocks noGrp="1"/>
          </p:cNvSpPr>
          <p:nvPr>
            <p:ph type="title"/>
          </p:nvPr>
        </p:nvSpPr>
        <p:spPr>
          <a:xfrm>
            <a:off x="457200" y="228600"/>
            <a:ext cx="8229600" cy="1143000"/>
          </a:xfrm>
          <a:effectLst>
            <a:outerShdw blurRad="50800" dist="38100" dir="8100000" algn="tr" rotWithShape="0">
              <a:prstClr val="black"/>
            </a:outerShdw>
          </a:effectLst>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1504890"/>
            <a:ext cx="4114800" cy="584775"/>
          </a:xfrm>
          <a:prstGeom prst="rect">
            <a:avLst/>
          </a:prstGeom>
          <a:noFill/>
          <a:effectLst/>
        </p:spPr>
        <p:txBody>
          <a:bodyPr wrap="square" rtlCol="0">
            <a:spAutoFit/>
          </a:bodyPr>
          <a:lstStyle/>
          <a:p>
            <a:r>
              <a:rPr lang="en-US" sz="3200" b="1" i="1" dirty="0" smtClean="0">
                <a:solidFill>
                  <a:srgbClr val="0B1BA1"/>
                </a:solidFill>
                <a:effectLst>
                  <a:outerShdw blurRad="38100" dist="38100" dir="2700000" algn="tl">
                    <a:srgbClr val="000000">
                      <a:alpha val="43137"/>
                    </a:srgbClr>
                  </a:outerShdw>
                </a:effectLst>
              </a:rPr>
              <a:t>The Burn Pit</a:t>
            </a:r>
            <a:endParaRPr lang="en-US" sz="3200" b="1" i="1" dirty="0">
              <a:solidFill>
                <a:srgbClr val="0B1BA1"/>
              </a:solidFill>
              <a:effectLst>
                <a:outerShdw blurRad="38100" dist="38100" dir="2700000" algn="tl">
                  <a:srgbClr val="000000">
                    <a:alpha val="43137"/>
                  </a:srgbClr>
                </a:outerShdw>
              </a:effectLst>
            </a:endParaRPr>
          </a:p>
        </p:txBody>
      </p:sp>
      <p:sp>
        <p:nvSpPr>
          <p:cNvPr id="10" name="TextBox 9"/>
          <p:cNvSpPr txBox="1"/>
          <p:nvPr/>
        </p:nvSpPr>
        <p:spPr>
          <a:xfrm>
            <a:off x="381000" y="2362200"/>
            <a:ext cx="4495800" cy="2677656"/>
          </a:xfrm>
          <a:prstGeom prst="rect">
            <a:avLst/>
          </a:prstGeom>
          <a:noFill/>
          <a:effectLst/>
        </p:spPr>
        <p:txBody>
          <a:bodyPr wrap="square" rtlCol="0">
            <a:spAutoFit/>
          </a:bodyPr>
          <a:lstStyle/>
          <a:p>
            <a:pPr>
              <a:lnSpc>
                <a:spcPct val="150000"/>
              </a:lnSpc>
            </a:pPr>
            <a:r>
              <a:rPr lang="en-US" sz="2800" b="1" dirty="0" smtClean="0">
                <a:solidFill>
                  <a:srgbClr val="0B1BA1"/>
                </a:solidFill>
              </a:rPr>
              <a:t>Mark </a:t>
            </a:r>
            <a:r>
              <a:rPr lang="en-US" sz="2800" b="1" dirty="0" err="1" smtClean="0">
                <a:solidFill>
                  <a:srgbClr val="0B1BA1"/>
                </a:solidFill>
              </a:rPr>
              <a:t>Seavey</a:t>
            </a:r>
            <a:endParaRPr lang="en-US" sz="2800" b="1" dirty="0" smtClean="0">
              <a:solidFill>
                <a:srgbClr val="0B1BA1"/>
              </a:solidFill>
            </a:endParaRPr>
          </a:p>
          <a:p>
            <a:pPr>
              <a:lnSpc>
                <a:spcPct val="150000"/>
              </a:lnSpc>
              <a:buFont typeface="Arial" pitchFamily="34" charset="0"/>
              <a:buChar char="•"/>
            </a:pPr>
            <a:r>
              <a:rPr lang="en-US" sz="2800" b="1" dirty="0">
                <a:solidFill>
                  <a:srgbClr val="0B1BA1"/>
                </a:solidFill>
              </a:rPr>
              <a:t> </a:t>
            </a:r>
            <a:r>
              <a:rPr lang="en-US" sz="2800" b="1" dirty="0" smtClean="0">
                <a:solidFill>
                  <a:srgbClr val="0B1BA1"/>
                </a:solidFill>
              </a:rPr>
              <a:t>Loyal Community</a:t>
            </a:r>
          </a:p>
          <a:p>
            <a:pPr>
              <a:lnSpc>
                <a:spcPct val="150000"/>
              </a:lnSpc>
              <a:buFont typeface="Arial" pitchFamily="34" charset="0"/>
              <a:buChar char="•"/>
            </a:pPr>
            <a:r>
              <a:rPr lang="en-US" sz="2800" b="1" dirty="0" smtClean="0">
                <a:solidFill>
                  <a:srgbClr val="0B1BA1"/>
                </a:solidFill>
              </a:rPr>
              <a:t> Calls to Action</a:t>
            </a:r>
          </a:p>
          <a:p>
            <a:pPr>
              <a:lnSpc>
                <a:spcPct val="150000"/>
              </a:lnSpc>
              <a:buFont typeface="Arial" pitchFamily="34" charset="0"/>
              <a:buChar char="•"/>
            </a:pPr>
            <a:r>
              <a:rPr lang="en-US" sz="2800" b="1" dirty="0" smtClean="0">
                <a:solidFill>
                  <a:srgbClr val="0B1BA1"/>
                </a:solidFill>
              </a:rPr>
              <a:t> Fundraising</a:t>
            </a:r>
          </a:p>
        </p:txBody>
      </p:sp>
      <p:pic>
        <p:nvPicPr>
          <p:cNvPr id="7" name="Picture 6" descr="centennial.jpg"/>
          <p:cNvPicPr>
            <a:picLocks noChangeAspect="1"/>
          </p:cNvPicPr>
          <p:nvPr/>
        </p:nvPicPr>
        <p:blipFill>
          <a:blip r:embed="rId3" cstate="print"/>
          <a:stretch>
            <a:fillRect/>
          </a:stretch>
        </p:blipFill>
        <p:spPr>
          <a:xfrm>
            <a:off x="3886200" y="2276164"/>
            <a:ext cx="4953000" cy="3743635"/>
          </a:xfrm>
          <a:prstGeom prst="rect">
            <a:avLst/>
          </a:prstGeom>
        </p:spPr>
      </p:pic>
      <p:sp>
        <p:nvSpPr>
          <p:cNvPr id="14" name="TextBox 13"/>
          <p:cNvSpPr txBox="1"/>
          <p:nvPr/>
        </p:nvSpPr>
        <p:spPr>
          <a:xfrm>
            <a:off x="5105400" y="6037021"/>
            <a:ext cx="2514600" cy="338554"/>
          </a:xfrm>
          <a:prstGeom prst="rect">
            <a:avLst/>
          </a:prstGeom>
          <a:noFill/>
        </p:spPr>
        <p:txBody>
          <a:bodyPr wrap="square" rtlCol="0">
            <a:spAutoFit/>
          </a:bodyPr>
          <a:lstStyle/>
          <a:p>
            <a:pPr algn="ctr"/>
            <a:r>
              <a:rPr lang="en-US" sz="1600" dirty="0" smtClean="0">
                <a:hlinkClick r:id="rId4"/>
              </a:rPr>
              <a:t>The Burn Pit</a:t>
            </a:r>
            <a:endParaRPr lang="en-US" sz="1600" dirty="0"/>
          </a:p>
        </p:txBody>
      </p:sp>
      <p:sp>
        <p:nvSpPr>
          <p:cNvPr id="16"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15" name="Footer Placeholder 14"/>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1524000"/>
            <a:ext cx="6400800" cy="584775"/>
          </a:xfrm>
          <a:prstGeom prst="rect">
            <a:avLst/>
          </a:prstGeom>
          <a:noFill/>
          <a:effectLst/>
        </p:spPr>
        <p:txBody>
          <a:bodyPr wrap="square" rtlCol="0">
            <a:spAutoFit/>
          </a:bodyPr>
          <a:lstStyle/>
          <a:p>
            <a:r>
              <a:rPr lang="en-US" sz="3200" b="1" dirty="0" err="1" smtClean="0">
                <a:solidFill>
                  <a:srgbClr val="0B1BA1"/>
                </a:solidFill>
              </a:rPr>
              <a:t>Microblogging</a:t>
            </a:r>
            <a:endParaRPr lang="en-US" sz="3200" b="1" dirty="0">
              <a:solidFill>
                <a:srgbClr val="0B1BA1"/>
              </a:solidFill>
            </a:endParaRPr>
          </a:p>
        </p:txBody>
      </p:sp>
      <p:sp>
        <p:nvSpPr>
          <p:cNvPr id="10" name="TextBox 9"/>
          <p:cNvSpPr txBox="1"/>
          <p:nvPr/>
        </p:nvSpPr>
        <p:spPr>
          <a:xfrm>
            <a:off x="533400" y="2438400"/>
            <a:ext cx="4572000" cy="2893100"/>
          </a:xfrm>
          <a:prstGeom prst="rect">
            <a:avLst/>
          </a:prstGeom>
          <a:noFill/>
          <a:effectLst/>
        </p:spPr>
        <p:txBody>
          <a:bodyPr wrap="square" rtlCol="0">
            <a:spAutoFit/>
          </a:bodyPr>
          <a:lstStyle/>
          <a:p>
            <a:pPr>
              <a:lnSpc>
                <a:spcPct val="150000"/>
              </a:lnSpc>
            </a:pPr>
            <a:r>
              <a:rPr lang="en-US" sz="2800" b="1" dirty="0" smtClean="0">
                <a:solidFill>
                  <a:srgbClr val="FF0000"/>
                </a:solidFill>
              </a:rPr>
              <a:t>Twitter</a:t>
            </a:r>
          </a:p>
          <a:p>
            <a:r>
              <a:rPr lang="en-US" sz="2800" b="1" dirty="0" smtClean="0">
                <a:solidFill>
                  <a:srgbClr val="0B1BA1"/>
                </a:solidFill>
              </a:rPr>
              <a:t>An online service that allows users to send and read “tweets”, which are messages limited to 140 characters.</a:t>
            </a:r>
            <a:endParaRPr lang="en-US" sz="2200" b="1" dirty="0" smtClean="0">
              <a:solidFill>
                <a:srgbClr val="0B1BA1"/>
              </a:solidFill>
            </a:endParaRPr>
          </a:p>
        </p:txBody>
      </p:sp>
      <p:sp>
        <p:nvSpPr>
          <p:cNvPr id="19" name="Title 1"/>
          <p:cNvSpPr>
            <a:spLocks noGrp="1"/>
          </p:cNvSpPr>
          <p:nvPr>
            <p:ph type="title"/>
          </p:nvPr>
        </p:nvSpPr>
        <p:spPr>
          <a:xfrm>
            <a:off x="457200" y="228600"/>
            <a:ext cx="8229600" cy="1143000"/>
          </a:xfrm>
        </p:spPr>
        <p:txBody>
          <a:bodyPr/>
          <a:lstStyle/>
          <a:p>
            <a:r>
              <a:rPr lang="en-US" dirty="0" smtClean="0"/>
              <a:t>Social Media</a:t>
            </a:r>
            <a:endParaRPr lang="en-US" dirty="0"/>
          </a:p>
        </p:txBody>
      </p:sp>
      <p:sp>
        <p:nvSpPr>
          <p:cNvPr id="16" name="Footer Placeholder 15"/>
          <p:cNvSpPr>
            <a:spLocks noGrp="1"/>
          </p:cNvSpPr>
          <p:nvPr>
            <p:ph type="ftr" sz="quarter" idx="11"/>
          </p:nvPr>
        </p:nvSpPr>
        <p:spPr/>
        <p:txBody>
          <a:bodyPr/>
          <a:lstStyle/>
          <a:p>
            <a:r>
              <a:rPr lang="en-US" smtClean="0"/>
              <a:t>The American Legion</a:t>
            </a:r>
            <a:endParaRPr lang="en-US"/>
          </a:p>
        </p:txBody>
      </p:sp>
      <p:pic>
        <p:nvPicPr>
          <p:cNvPr id="18" name="Picture 17" descr="twitter-icon.png">
            <a:hlinkClick r:id="rId3"/>
          </p:cNvPr>
          <p:cNvPicPr>
            <a:picLocks noChangeAspect="1"/>
          </p:cNvPicPr>
          <p:nvPr/>
        </p:nvPicPr>
        <p:blipFill>
          <a:blip r:embed="rId4" cstate="print"/>
          <a:stretch>
            <a:fillRect/>
          </a:stretch>
        </p:blipFill>
        <p:spPr>
          <a:xfrm>
            <a:off x="5562600" y="2590800"/>
            <a:ext cx="2791132" cy="2819400"/>
          </a:xfrm>
          <a:prstGeom prst="rect">
            <a:avLst/>
          </a:prstGeom>
        </p:spPr>
      </p:pic>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85800" y="2452737"/>
            <a:ext cx="4648200" cy="2862322"/>
          </a:xfrm>
          <a:prstGeom prst="rect">
            <a:avLst/>
          </a:prstGeom>
          <a:noFill/>
          <a:effectLst/>
        </p:spPr>
        <p:txBody>
          <a:bodyPr wrap="square" rtlCol="0">
            <a:spAutoFit/>
          </a:bodyPr>
          <a:lstStyle/>
          <a:p>
            <a:pPr>
              <a:lnSpc>
                <a:spcPct val="150000"/>
              </a:lnSpc>
            </a:pPr>
            <a:r>
              <a:rPr lang="en-US" sz="2400" b="1" dirty="0" smtClean="0">
                <a:solidFill>
                  <a:srgbClr val="0B1BA1"/>
                </a:solidFill>
              </a:rPr>
              <a:t>Use </a:t>
            </a:r>
            <a:r>
              <a:rPr lang="en-US" sz="2400" b="1" dirty="0" smtClean="0">
                <a:solidFill>
                  <a:srgbClr val="FF0000"/>
                </a:solidFill>
              </a:rPr>
              <a:t>@</a:t>
            </a:r>
            <a:r>
              <a:rPr lang="en-US" sz="2400" b="1" dirty="0" err="1" smtClean="0">
                <a:solidFill>
                  <a:srgbClr val="FF0000"/>
                </a:solidFill>
              </a:rPr>
              <a:t>AmericanLegion</a:t>
            </a:r>
            <a:r>
              <a:rPr lang="en-US" sz="2400" b="1" dirty="0" smtClean="0">
                <a:solidFill>
                  <a:srgbClr val="FF0000"/>
                </a:solidFill>
              </a:rPr>
              <a:t> </a:t>
            </a:r>
            <a:r>
              <a:rPr lang="en-US" sz="2400" b="1" dirty="0" smtClean="0">
                <a:solidFill>
                  <a:srgbClr val="0B1BA1"/>
                </a:solidFill>
              </a:rPr>
              <a:t>when tweeting to target the National Headquarters account.  This will allow them to see your tweet and possibly re-tweet your message.</a:t>
            </a:r>
          </a:p>
        </p:txBody>
      </p:sp>
      <p:pic>
        <p:nvPicPr>
          <p:cNvPr id="7" name="Picture 6" descr="twitter-feed.jpg"/>
          <p:cNvPicPr>
            <a:picLocks noChangeAspect="1"/>
          </p:cNvPicPr>
          <p:nvPr/>
        </p:nvPicPr>
        <p:blipFill>
          <a:blip r:embed="rId2" cstate="print"/>
          <a:stretch>
            <a:fillRect/>
          </a:stretch>
        </p:blipFill>
        <p:spPr>
          <a:xfrm>
            <a:off x="5791200" y="1600200"/>
            <a:ext cx="2595562" cy="4714561"/>
          </a:xfrm>
          <a:prstGeom prst="rect">
            <a:avLst/>
          </a:prstGeom>
          <a:ln>
            <a:solidFill>
              <a:schemeClr val="tx1"/>
            </a:solidFill>
          </a:ln>
        </p:spPr>
      </p:pic>
      <p:sp>
        <p:nvSpPr>
          <p:cNvPr id="8" name="Title 1"/>
          <p:cNvSpPr>
            <a:spLocks noGrp="1"/>
          </p:cNvSpPr>
          <p:nvPr>
            <p:ph type="title"/>
          </p:nvPr>
        </p:nvSpPr>
        <p:spPr>
          <a:xfrm>
            <a:off x="457200" y="228600"/>
            <a:ext cx="8229600" cy="1143000"/>
          </a:xfrm>
        </p:spPr>
        <p:txBody>
          <a:bodyPr/>
          <a:lstStyle/>
          <a:p>
            <a:r>
              <a:rPr lang="en-US" dirty="0" smtClean="0"/>
              <a:t>Social Media</a:t>
            </a:r>
            <a:endParaRPr lang="en-US" dirty="0"/>
          </a:p>
        </p:txBody>
      </p:sp>
      <p:sp>
        <p:nvSpPr>
          <p:cNvPr id="10" name="Footer Placeholder 9"/>
          <p:cNvSpPr>
            <a:spLocks noGrp="1"/>
          </p:cNvSpPr>
          <p:nvPr>
            <p:ph type="ftr" sz="quarter" idx="11"/>
          </p:nvPr>
        </p:nvSpPr>
        <p:spPr/>
        <p:txBody>
          <a:bodyPr/>
          <a:lstStyle/>
          <a:p>
            <a:r>
              <a:rPr lang="en-US" smtClean="0"/>
              <a:t>The American Legion</a:t>
            </a:r>
            <a:endParaRPr lang="en-US"/>
          </a:p>
        </p:txBody>
      </p:sp>
      <p:sp>
        <p:nvSpPr>
          <p:cNvPr id="11" name="TextBox 10"/>
          <p:cNvSpPr txBox="1"/>
          <p:nvPr/>
        </p:nvSpPr>
        <p:spPr>
          <a:xfrm>
            <a:off x="685800" y="1524000"/>
            <a:ext cx="6400800" cy="584775"/>
          </a:xfrm>
          <a:prstGeom prst="rect">
            <a:avLst/>
          </a:prstGeom>
          <a:noFill/>
          <a:effectLst/>
        </p:spPr>
        <p:txBody>
          <a:bodyPr wrap="square" rtlCol="0">
            <a:spAutoFit/>
          </a:bodyPr>
          <a:lstStyle/>
          <a:p>
            <a:r>
              <a:rPr lang="en-US" sz="3200" b="1" dirty="0" err="1" smtClean="0">
                <a:solidFill>
                  <a:srgbClr val="0B1BA1"/>
                </a:solidFill>
              </a:rPr>
              <a:t>Microblogging</a:t>
            </a:r>
            <a:endParaRPr lang="en-US" sz="3200" b="1" dirty="0">
              <a:solidFill>
                <a:srgbClr val="0B1BA1"/>
              </a:solidFill>
            </a:endParaRPr>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676400"/>
            <a:ext cx="2667000" cy="523220"/>
          </a:xfrm>
          <a:prstGeom prst="rect">
            <a:avLst/>
          </a:prstGeom>
          <a:noFill/>
          <a:effectLst/>
        </p:spPr>
        <p:txBody>
          <a:bodyPr wrap="square" rtlCol="0">
            <a:spAutoFit/>
          </a:bodyPr>
          <a:lstStyle/>
          <a:p>
            <a:r>
              <a:rPr lang="en-US" sz="2800" b="1" i="1" dirty="0" smtClean="0">
                <a:solidFill>
                  <a:srgbClr val="FF0000"/>
                </a:solidFill>
              </a:rPr>
              <a:t>Why YouTube?</a:t>
            </a:r>
          </a:p>
        </p:txBody>
      </p:sp>
      <p:sp>
        <p:nvSpPr>
          <p:cNvPr id="16" name="TextBox 15"/>
          <p:cNvSpPr txBox="1"/>
          <p:nvPr/>
        </p:nvSpPr>
        <p:spPr>
          <a:xfrm>
            <a:off x="762000" y="2667000"/>
            <a:ext cx="7315200" cy="2862322"/>
          </a:xfrm>
          <a:prstGeom prst="rect">
            <a:avLst/>
          </a:prstGeom>
          <a:noFill/>
          <a:effectLst/>
        </p:spPr>
        <p:txBody>
          <a:bodyPr wrap="square" rtlCol="0">
            <a:spAutoFit/>
          </a:bodyPr>
          <a:lstStyle/>
          <a:p>
            <a:pPr>
              <a:lnSpc>
                <a:spcPct val="150000"/>
              </a:lnSpc>
              <a:buClr>
                <a:srgbClr val="0B1BA1"/>
              </a:buClr>
              <a:buFont typeface="Arial" pitchFamily="34" charset="0"/>
              <a:buChar char="•"/>
            </a:pPr>
            <a:r>
              <a:rPr lang="en-US" sz="2000" dirty="0" smtClean="0">
                <a:solidFill>
                  <a:schemeClr val="bg1"/>
                </a:solidFill>
              </a:rPr>
              <a:t> </a:t>
            </a:r>
            <a:r>
              <a:rPr lang="en-US" sz="2400" b="1" dirty="0" smtClean="0">
                <a:solidFill>
                  <a:srgbClr val="0B1BA1"/>
                </a:solidFill>
              </a:rPr>
              <a:t>More than 1 billion unique users visit YouTube each month </a:t>
            </a:r>
          </a:p>
          <a:p>
            <a:pPr>
              <a:lnSpc>
                <a:spcPct val="150000"/>
              </a:lnSpc>
              <a:buClr>
                <a:srgbClr val="0B1BA1"/>
              </a:buClr>
              <a:buFont typeface="Arial" pitchFamily="34" charset="0"/>
              <a:buChar char="•"/>
            </a:pPr>
            <a:r>
              <a:rPr lang="en-US" sz="2400" b="1" dirty="0" smtClean="0">
                <a:solidFill>
                  <a:srgbClr val="0B1BA1"/>
                </a:solidFill>
              </a:rPr>
              <a:t> Over 6 billion hours of video are watched each month</a:t>
            </a:r>
          </a:p>
          <a:p>
            <a:pPr>
              <a:lnSpc>
                <a:spcPct val="150000"/>
              </a:lnSpc>
              <a:buClr>
                <a:srgbClr val="0B1BA1"/>
              </a:buClr>
              <a:buFont typeface="Arial" pitchFamily="34" charset="0"/>
              <a:buChar char="•"/>
            </a:pPr>
            <a:r>
              <a:rPr lang="en-US" sz="2400" b="1" dirty="0" smtClean="0">
                <a:solidFill>
                  <a:srgbClr val="0B1BA1"/>
                </a:solidFill>
              </a:rPr>
              <a:t> According to Nielsen, YouTube reaches more US adults ages 18-34 than any cable network</a:t>
            </a:r>
          </a:p>
        </p:txBody>
      </p:sp>
      <p:pic>
        <p:nvPicPr>
          <p:cNvPr id="7" name="Picture 6" descr="youtube-logo.jpg">
            <a:hlinkClick r:id="rId3"/>
          </p:cNvPr>
          <p:cNvPicPr>
            <a:picLocks noChangeAspect="1"/>
          </p:cNvPicPr>
          <p:nvPr/>
        </p:nvPicPr>
        <p:blipFill>
          <a:blip r:embed="rId4" cstate="print"/>
          <a:stretch>
            <a:fillRect/>
          </a:stretch>
        </p:blipFill>
        <p:spPr>
          <a:xfrm>
            <a:off x="4343400" y="1524000"/>
            <a:ext cx="2438400" cy="1007009"/>
          </a:xfrm>
          <a:prstGeom prst="rect">
            <a:avLst/>
          </a:prstGeom>
        </p:spPr>
      </p:pic>
      <p:sp>
        <p:nvSpPr>
          <p:cNvPr id="17"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Agenda</a:t>
            </a:r>
            <a:endParaRPr lang="en-US" sz="8000" dirty="0"/>
          </a:p>
        </p:txBody>
      </p:sp>
      <p:sp>
        <p:nvSpPr>
          <p:cNvPr id="3" name="Content Placeholder 2"/>
          <p:cNvSpPr>
            <a:spLocks noGrp="1"/>
          </p:cNvSpPr>
          <p:nvPr>
            <p:ph idx="1"/>
          </p:nvPr>
        </p:nvSpPr>
        <p:spPr>
          <a:xfrm>
            <a:off x="609600" y="2209800"/>
            <a:ext cx="8229600" cy="3754876"/>
          </a:xfrm>
          <a:effectLst/>
        </p:spPr>
        <p:txBody>
          <a:bodyPr>
            <a:normAutofit/>
          </a:bodyPr>
          <a:lstStyle/>
          <a:p>
            <a:r>
              <a:rPr lang="en-US" sz="4800" b="1" dirty="0" smtClean="0">
                <a:solidFill>
                  <a:schemeClr val="tx1"/>
                </a:solidFill>
              </a:rPr>
              <a:t>What is E-Marketing?</a:t>
            </a:r>
          </a:p>
          <a:p>
            <a:r>
              <a:rPr lang="en-US" sz="4800" b="1" dirty="0" smtClean="0">
                <a:solidFill>
                  <a:schemeClr val="tx1"/>
                </a:solidFill>
              </a:rPr>
              <a:t>E-Mail Marketing Services</a:t>
            </a:r>
          </a:p>
          <a:p>
            <a:r>
              <a:rPr lang="en-US" sz="4800" b="1" dirty="0" smtClean="0">
                <a:solidFill>
                  <a:schemeClr val="tx1"/>
                </a:solidFill>
              </a:rPr>
              <a:t>What is Social Media</a:t>
            </a:r>
          </a:p>
        </p:txBody>
      </p:sp>
      <p:sp>
        <p:nvSpPr>
          <p:cNvPr id="4" name="Footer Placeholder 3"/>
          <p:cNvSpPr>
            <a:spLocks noGrp="1"/>
          </p:cNvSpPr>
          <p:nvPr>
            <p:ph type="ftr" sz="quarter" idx="11"/>
          </p:nvPr>
        </p:nvSpPr>
        <p:spPr/>
        <p:txBody>
          <a:bodyPr/>
          <a:lstStyle/>
          <a:p>
            <a:r>
              <a:rPr lang="en-US" dirty="0" smtClean="0"/>
              <a:t>The American Legion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524000"/>
            <a:ext cx="4114800" cy="584775"/>
          </a:xfrm>
          <a:prstGeom prst="rect">
            <a:avLst/>
          </a:prstGeom>
          <a:noFill/>
          <a:effectLst/>
        </p:spPr>
        <p:txBody>
          <a:bodyPr wrap="square" rtlCol="0">
            <a:spAutoFit/>
          </a:bodyPr>
          <a:lstStyle/>
          <a:p>
            <a:r>
              <a:rPr lang="en-US" sz="3200" b="1" i="1" dirty="0" smtClean="0">
                <a:solidFill>
                  <a:srgbClr val="FF0000"/>
                </a:solidFill>
              </a:rPr>
              <a:t>YouTube tips</a:t>
            </a:r>
          </a:p>
        </p:txBody>
      </p:sp>
      <p:sp>
        <p:nvSpPr>
          <p:cNvPr id="16" name="TextBox 15"/>
          <p:cNvSpPr txBox="1"/>
          <p:nvPr/>
        </p:nvSpPr>
        <p:spPr>
          <a:xfrm>
            <a:off x="457200" y="2286000"/>
            <a:ext cx="7315200" cy="3323987"/>
          </a:xfrm>
          <a:prstGeom prst="rect">
            <a:avLst/>
          </a:prstGeom>
          <a:noFill/>
          <a:effectLst/>
        </p:spPr>
        <p:txBody>
          <a:bodyPr wrap="square" rtlCol="0">
            <a:spAutoFit/>
          </a:bodyPr>
          <a:lstStyle/>
          <a:p>
            <a:pPr>
              <a:lnSpc>
                <a:spcPct val="150000"/>
              </a:lnSpc>
              <a:buFont typeface="Arial" pitchFamily="34" charset="0"/>
              <a:buChar char="•"/>
            </a:pPr>
            <a:r>
              <a:rPr lang="en-US" sz="2800" b="1" dirty="0" smtClean="0">
                <a:solidFill>
                  <a:srgbClr val="0B1BA1"/>
                </a:solidFill>
              </a:rPr>
              <a:t> Create compelling videos.</a:t>
            </a:r>
          </a:p>
          <a:p>
            <a:pPr>
              <a:lnSpc>
                <a:spcPct val="150000"/>
              </a:lnSpc>
              <a:buFont typeface="Arial" pitchFamily="34" charset="0"/>
              <a:buChar char="•"/>
            </a:pPr>
            <a:r>
              <a:rPr lang="en-US" sz="2800" b="1" dirty="0" smtClean="0">
                <a:solidFill>
                  <a:srgbClr val="0B1BA1"/>
                </a:solidFill>
              </a:rPr>
              <a:t> Keep it short and to the point.</a:t>
            </a:r>
          </a:p>
          <a:p>
            <a:pPr>
              <a:lnSpc>
                <a:spcPct val="150000"/>
              </a:lnSpc>
              <a:buFont typeface="Arial" pitchFamily="34" charset="0"/>
              <a:buChar char="•"/>
            </a:pPr>
            <a:r>
              <a:rPr lang="en-US" sz="2800" b="1" dirty="0" smtClean="0">
                <a:solidFill>
                  <a:srgbClr val="0B1BA1"/>
                </a:solidFill>
              </a:rPr>
              <a:t> Create a searchable title.</a:t>
            </a:r>
          </a:p>
          <a:p>
            <a:pPr>
              <a:lnSpc>
                <a:spcPct val="150000"/>
              </a:lnSpc>
              <a:buFont typeface="Arial" pitchFamily="34" charset="0"/>
              <a:buChar char="•"/>
            </a:pPr>
            <a:r>
              <a:rPr lang="en-US" sz="2800" b="1" dirty="0" smtClean="0">
                <a:solidFill>
                  <a:srgbClr val="0B1BA1"/>
                </a:solidFill>
              </a:rPr>
              <a:t> Leverage other social media platforms.</a:t>
            </a:r>
          </a:p>
          <a:p>
            <a:pPr>
              <a:lnSpc>
                <a:spcPct val="150000"/>
              </a:lnSpc>
              <a:buFont typeface="Arial" pitchFamily="34" charset="0"/>
              <a:buChar char="•"/>
            </a:pPr>
            <a:r>
              <a:rPr lang="en-US" sz="2800" b="1" dirty="0" smtClean="0">
                <a:solidFill>
                  <a:srgbClr val="0B1BA1"/>
                </a:solidFill>
              </a:rPr>
              <a:t> Review analytics.</a:t>
            </a:r>
          </a:p>
        </p:txBody>
      </p:sp>
      <p:pic>
        <p:nvPicPr>
          <p:cNvPr id="7" name="Picture 6" descr="youtube-ipad.jpg"/>
          <p:cNvPicPr>
            <a:picLocks noChangeAspect="1"/>
          </p:cNvPicPr>
          <p:nvPr/>
        </p:nvPicPr>
        <p:blipFill>
          <a:blip r:embed="rId2" cstate="print"/>
          <a:stretch>
            <a:fillRect/>
          </a:stretch>
        </p:blipFill>
        <p:spPr>
          <a:xfrm>
            <a:off x="5410200" y="1524000"/>
            <a:ext cx="3124200" cy="2458010"/>
          </a:xfrm>
          <a:prstGeom prst="rect">
            <a:avLst/>
          </a:prstGeom>
        </p:spPr>
      </p:pic>
      <p:sp>
        <p:nvSpPr>
          <p:cNvPr id="15"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youtube-ourchannel.jpg">
            <a:hlinkClick r:id="rId2"/>
          </p:cNvPr>
          <p:cNvPicPr>
            <a:picLocks noChangeAspect="1"/>
          </p:cNvPicPr>
          <p:nvPr/>
        </p:nvPicPr>
        <p:blipFill>
          <a:blip r:embed="rId3" cstate="print"/>
          <a:stretch>
            <a:fillRect/>
          </a:stretch>
        </p:blipFill>
        <p:spPr>
          <a:xfrm>
            <a:off x="2628900" y="2209800"/>
            <a:ext cx="3886200" cy="3573702"/>
          </a:xfrm>
          <a:prstGeom prst="rect">
            <a:avLst/>
          </a:prstGeom>
        </p:spPr>
      </p:pic>
      <p:sp>
        <p:nvSpPr>
          <p:cNvPr id="6" name="TextBox 5"/>
          <p:cNvSpPr txBox="1"/>
          <p:nvPr/>
        </p:nvSpPr>
        <p:spPr>
          <a:xfrm>
            <a:off x="914400" y="1524000"/>
            <a:ext cx="4114800" cy="584775"/>
          </a:xfrm>
          <a:prstGeom prst="rect">
            <a:avLst/>
          </a:prstGeom>
          <a:noFill/>
          <a:effectLst/>
        </p:spPr>
        <p:txBody>
          <a:bodyPr wrap="square" rtlCol="0">
            <a:spAutoFit/>
          </a:bodyPr>
          <a:lstStyle/>
          <a:p>
            <a:r>
              <a:rPr lang="en-US" sz="3200" b="1" i="1" dirty="0" smtClean="0">
                <a:solidFill>
                  <a:srgbClr val="FF0000"/>
                </a:solidFill>
              </a:rPr>
              <a:t>YouTube: Our channel</a:t>
            </a:r>
          </a:p>
        </p:txBody>
      </p:sp>
      <p:sp>
        <p:nvSpPr>
          <p:cNvPr id="16"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15" name="Footer Placeholder 14"/>
          <p:cNvSpPr>
            <a:spLocks noGrp="1"/>
          </p:cNvSpPr>
          <p:nvPr>
            <p:ph type="ftr" sz="quarter" idx="11"/>
          </p:nvPr>
        </p:nvSpPr>
        <p:spPr/>
        <p:txBody>
          <a:bodyPr/>
          <a:lstStyle/>
          <a:p>
            <a:r>
              <a:rPr lang="en-US" dirty="0" smtClean="0"/>
              <a:t>The American Legion</a:t>
            </a:r>
            <a:endParaRPr lang="en-US" dirty="0"/>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1504890"/>
            <a:ext cx="5638800" cy="584775"/>
          </a:xfrm>
          <a:prstGeom prst="rect">
            <a:avLst/>
          </a:prstGeom>
          <a:noFill/>
          <a:effectLst/>
        </p:spPr>
        <p:txBody>
          <a:bodyPr wrap="square" rtlCol="0">
            <a:spAutoFit/>
          </a:bodyPr>
          <a:lstStyle/>
          <a:p>
            <a:r>
              <a:rPr lang="en-US" sz="3200" b="1" i="1" dirty="0" smtClean="0">
                <a:solidFill>
                  <a:srgbClr val="FF0000"/>
                </a:solidFill>
              </a:rPr>
              <a:t>YouTube:  How to share videos</a:t>
            </a:r>
          </a:p>
        </p:txBody>
      </p:sp>
      <p:pic>
        <p:nvPicPr>
          <p:cNvPr id="15" name="Picture 14" descr="youtube-share.jpg"/>
          <p:cNvPicPr>
            <a:picLocks noChangeAspect="1"/>
          </p:cNvPicPr>
          <p:nvPr/>
        </p:nvPicPr>
        <p:blipFill>
          <a:blip r:embed="rId2" cstate="print"/>
          <a:stretch>
            <a:fillRect/>
          </a:stretch>
        </p:blipFill>
        <p:spPr>
          <a:xfrm>
            <a:off x="1600200" y="2514600"/>
            <a:ext cx="5934075" cy="2400300"/>
          </a:xfrm>
          <a:prstGeom prst="rect">
            <a:avLst/>
          </a:prstGeom>
          <a:ln>
            <a:solidFill>
              <a:schemeClr val="tx1"/>
            </a:solidFill>
          </a:ln>
          <a:effectLst>
            <a:outerShdw blurRad="50800" dist="63500" dir="8100000" algn="tr" rotWithShape="0">
              <a:prstClr val="black"/>
            </a:outerShdw>
          </a:effectLst>
        </p:spPr>
      </p:pic>
      <p:sp>
        <p:nvSpPr>
          <p:cNvPr id="16"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dirty="0" smtClean="0"/>
              <a:t>The American Legion</a:t>
            </a:r>
            <a:endParaRPr lang="en-US" dirty="0"/>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504890"/>
            <a:ext cx="5715000" cy="584775"/>
          </a:xfrm>
          <a:prstGeom prst="rect">
            <a:avLst/>
          </a:prstGeom>
          <a:noFill/>
          <a:effectLst>
            <a:outerShdw blurRad="50800" dist="38100" dir="8100000" algn="tr" rotWithShape="0">
              <a:prstClr val="black"/>
            </a:outerShdw>
          </a:effectLst>
        </p:spPr>
        <p:txBody>
          <a:bodyPr wrap="square" rtlCol="0">
            <a:spAutoFit/>
          </a:bodyPr>
          <a:lstStyle/>
          <a:p>
            <a:r>
              <a:rPr lang="en-US" sz="3200" b="1" i="1" dirty="0" smtClean="0">
                <a:solidFill>
                  <a:schemeClr val="bg1"/>
                </a:solidFill>
              </a:rPr>
              <a:t>YouTube:  How to embed videos</a:t>
            </a:r>
          </a:p>
        </p:txBody>
      </p:sp>
      <p:pic>
        <p:nvPicPr>
          <p:cNvPr id="15" name="Picture 14" descr="youtube-share.jpg"/>
          <p:cNvPicPr>
            <a:picLocks noChangeAspect="1"/>
          </p:cNvPicPr>
          <p:nvPr/>
        </p:nvPicPr>
        <p:blipFill>
          <a:blip r:embed="rId2" cstate="print"/>
          <a:stretch>
            <a:fillRect/>
          </a:stretch>
        </p:blipFill>
        <p:spPr>
          <a:xfrm>
            <a:off x="1681366" y="2514600"/>
            <a:ext cx="5781267" cy="2400300"/>
          </a:xfrm>
          <a:prstGeom prst="rect">
            <a:avLst/>
          </a:prstGeom>
          <a:ln>
            <a:solidFill>
              <a:schemeClr val="tx1"/>
            </a:solidFill>
          </a:ln>
          <a:effectLst>
            <a:outerShdw blurRad="50800" dist="63500" dir="8100000" algn="tr" rotWithShape="0">
              <a:prstClr val="black"/>
            </a:outerShdw>
          </a:effectLst>
        </p:spPr>
      </p:pic>
      <p:sp>
        <p:nvSpPr>
          <p:cNvPr id="16"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Media</a:t>
            </a:r>
            <a:endParaRPr lang="en-US" sz="5400"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1411069"/>
            <a:ext cx="4419600" cy="646331"/>
          </a:xfrm>
          <a:prstGeom prst="rect">
            <a:avLst/>
          </a:prstGeom>
          <a:noFill/>
          <a:effectLst/>
        </p:spPr>
        <p:txBody>
          <a:bodyPr wrap="square" rtlCol="0">
            <a:spAutoFit/>
          </a:bodyPr>
          <a:lstStyle/>
          <a:p>
            <a:r>
              <a:rPr lang="en-US" sz="3600" b="1" i="1" dirty="0" smtClean="0">
                <a:solidFill>
                  <a:srgbClr val="0B1BA1"/>
                </a:solidFill>
              </a:rPr>
              <a:t>How to use </a:t>
            </a:r>
            <a:r>
              <a:rPr lang="en-US" sz="3600" b="1" i="1" dirty="0" err="1" smtClean="0">
                <a:solidFill>
                  <a:srgbClr val="0B1BA1"/>
                </a:solidFill>
              </a:rPr>
              <a:t>Facebook</a:t>
            </a:r>
            <a:endParaRPr lang="en-US" sz="3600" b="1" i="1" dirty="0" smtClean="0">
              <a:solidFill>
                <a:srgbClr val="0B1BA1"/>
              </a:solidFill>
            </a:endParaRPr>
          </a:p>
        </p:txBody>
      </p:sp>
      <p:sp>
        <p:nvSpPr>
          <p:cNvPr id="16" name="TextBox 15"/>
          <p:cNvSpPr txBox="1"/>
          <p:nvPr/>
        </p:nvSpPr>
        <p:spPr>
          <a:xfrm>
            <a:off x="609600" y="2057400"/>
            <a:ext cx="7315200" cy="2862322"/>
          </a:xfrm>
          <a:prstGeom prst="rect">
            <a:avLst/>
          </a:prstGeom>
          <a:noFill/>
          <a:effectLst/>
        </p:spPr>
        <p:txBody>
          <a:bodyPr wrap="square" rtlCol="0">
            <a:spAutoFit/>
          </a:bodyPr>
          <a:lstStyle/>
          <a:p>
            <a:pPr>
              <a:lnSpc>
                <a:spcPct val="150000"/>
              </a:lnSpc>
              <a:buFont typeface="Arial" pitchFamily="34" charset="0"/>
              <a:buChar char="•"/>
            </a:pPr>
            <a:r>
              <a:rPr lang="en-US" sz="2000" b="1" dirty="0" smtClean="0">
                <a:solidFill>
                  <a:srgbClr val="0B1BA1"/>
                </a:solidFill>
              </a:rPr>
              <a:t> </a:t>
            </a:r>
            <a:r>
              <a:rPr lang="en-US" sz="2400" b="1" dirty="0" smtClean="0">
                <a:solidFill>
                  <a:srgbClr val="0B1BA1"/>
                </a:solidFill>
              </a:rPr>
              <a:t>Create an account</a:t>
            </a:r>
          </a:p>
          <a:p>
            <a:pPr>
              <a:lnSpc>
                <a:spcPct val="150000"/>
              </a:lnSpc>
              <a:buFont typeface="Arial" pitchFamily="34" charset="0"/>
              <a:buChar char="•"/>
            </a:pPr>
            <a:r>
              <a:rPr lang="en-US" sz="2400" b="1" dirty="0" smtClean="0">
                <a:solidFill>
                  <a:srgbClr val="0B1BA1"/>
                </a:solidFill>
              </a:rPr>
              <a:t> Build a page</a:t>
            </a:r>
          </a:p>
          <a:p>
            <a:pPr>
              <a:lnSpc>
                <a:spcPct val="150000"/>
              </a:lnSpc>
              <a:buFont typeface="Arial" pitchFamily="34" charset="0"/>
              <a:buChar char="•"/>
            </a:pPr>
            <a:r>
              <a:rPr lang="en-US" sz="2400" b="1" dirty="0" smtClean="0">
                <a:solidFill>
                  <a:srgbClr val="0B1BA1"/>
                </a:solidFill>
              </a:rPr>
              <a:t> Connect with members and non-members</a:t>
            </a:r>
          </a:p>
          <a:p>
            <a:pPr>
              <a:lnSpc>
                <a:spcPct val="150000"/>
              </a:lnSpc>
              <a:buFont typeface="Arial" pitchFamily="34" charset="0"/>
              <a:buChar char="•"/>
            </a:pPr>
            <a:r>
              <a:rPr lang="en-US" sz="2400" b="1" dirty="0" smtClean="0">
                <a:solidFill>
                  <a:srgbClr val="0B1BA1"/>
                </a:solidFill>
              </a:rPr>
              <a:t> Engage your audience</a:t>
            </a:r>
          </a:p>
          <a:p>
            <a:pPr>
              <a:lnSpc>
                <a:spcPct val="150000"/>
              </a:lnSpc>
              <a:buFont typeface="Arial" pitchFamily="34" charset="0"/>
              <a:buChar char="•"/>
            </a:pPr>
            <a:r>
              <a:rPr lang="en-US" sz="2400" b="1" dirty="0" smtClean="0">
                <a:solidFill>
                  <a:srgbClr val="0B1BA1"/>
                </a:solidFill>
              </a:rPr>
              <a:t> Influence your audience and their network</a:t>
            </a:r>
          </a:p>
        </p:txBody>
      </p:sp>
      <p:grpSp>
        <p:nvGrpSpPr>
          <p:cNvPr id="19" name="Group 18"/>
          <p:cNvGrpSpPr/>
          <p:nvPr/>
        </p:nvGrpSpPr>
        <p:grpSpPr>
          <a:xfrm>
            <a:off x="2438401" y="5257800"/>
            <a:ext cx="3048000" cy="547714"/>
            <a:chOff x="2438401" y="5257800"/>
            <a:chExt cx="3048000" cy="547714"/>
          </a:xfrm>
          <a:effectLst/>
        </p:grpSpPr>
        <p:sp>
          <p:nvSpPr>
            <p:cNvPr id="10" name="Right Arrow 9"/>
            <p:cNvSpPr/>
            <p:nvPr/>
          </p:nvSpPr>
          <p:spPr>
            <a:xfrm>
              <a:off x="3048000" y="5551310"/>
              <a:ext cx="229379" cy="1524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1" y="5458484"/>
              <a:ext cx="688138" cy="307777"/>
            </a:xfrm>
            <a:prstGeom prst="rect">
              <a:avLst/>
            </a:prstGeom>
            <a:noFill/>
          </p:spPr>
          <p:txBody>
            <a:bodyPr wrap="square" rtlCol="0">
              <a:spAutoFit/>
            </a:bodyPr>
            <a:lstStyle/>
            <a:p>
              <a:r>
                <a:rPr lang="en-US" sz="1400" b="1" dirty="0" smtClean="0">
                  <a:solidFill>
                    <a:srgbClr val="FF0000"/>
                  </a:solidFill>
                </a:rPr>
                <a:t>Go to</a:t>
              </a:r>
              <a:r>
                <a:rPr lang="en-US" sz="1400" b="1" dirty="0" smtClean="0">
                  <a:solidFill>
                    <a:srgbClr val="FFC000"/>
                  </a:solidFill>
                </a:rPr>
                <a:t>:</a:t>
              </a:r>
              <a:endParaRPr lang="en-US" sz="1400" b="1" dirty="0">
                <a:solidFill>
                  <a:srgbClr val="FFC000"/>
                </a:solidFill>
              </a:endParaRPr>
            </a:p>
          </p:txBody>
        </p:sp>
        <p:sp>
          <p:nvSpPr>
            <p:cNvPr id="12" name="TextBox 11"/>
            <p:cNvSpPr txBox="1"/>
            <p:nvPr/>
          </p:nvSpPr>
          <p:spPr>
            <a:xfrm>
              <a:off x="3352801" y="5257800"/>
              <a:ext cx="2133600" cy="547714"/>
            </a:xfrm>
            <a:prstGeom prst="rect">
              <a:avLst/>
            </a:prstGeom>
            <a:noFill/>
            <a:effectLst/>
          </p:spPr>
          <p:txBody>
            <a:bodyPr wrap="square" rtlCol="0">
              <a:spAutoFit/>
            </a:bodyPr>
            <a:lstStyle/>
            <a:p>
              <a:pPr>
                <a:lnSpc>
                  <a:spcPct val="150000"/>
                </a:lnSpc>
              </a:pPr>
              <a:r>
                <a:rPr lang="en-US" sz="2200" b="1" dirty="0" smtClean="0">
                  <a:solidFill>
                    <a:schemeClr val="bg1"/>
                  </a:solidFill>
                  <a:hlinkClick r:id="rId2"/>
                </a:rPr>
                <a:t>Facebook.com</a:t>
              </a:r>
              <a:endParaRPr lang="en-US" sz="2200" b="1" dirty="0" smtClean="0">
                <a:solidFill>
                  <a:schemeClr val="bg1"/>
                </a:solidFill>
              </a:endParaRPr>
            </a:p>
          </p:txBody>
        </p:sp>
      </p:grpSp>
      <p:sp>
        <p:nvSpPr>
          <p:cNvPr id="18"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Networks</a:t>
            </a:r>
            <a:endParaRPr lang="en-US" sz="5400"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The American Legion</a:t>
            </a:r>
            <a:endParaRPr lang="en-US"/>
          </a:p>
        </p:txBody>
      </p:sp>
      <p:pic>
        <p:nvPicPr>
          <p:cNvPr id="17" name="Picture 16" descr="FacebookIcon.png"/>
          <p:cNvPicPr>
            <a:picLocks noChangeAspect="1"/>
          </p:cNvPicPr>
          <p:nvPr/>
        </p:nvPicPr>
        <p:blipFill>
          <a:blip r:embed="rId3" cstate="print"/>
          <a:srcRect l="14894" r="12766"/>
          <a:stretch>
            <a:fillRect/>
          </a:stretch>
        </p:blipFill>
        <p:spPr>
          <a:xfrm>
            <a:off x="6423914" y="1345969"/>
            <a:ext cx="2262886" cy="2083032"/>
          </a:xfrm>
          <a:prstGeom prst="rect">
            <a:avLst/>
          </a:prstGeom>
        </p:spPr>
      </p:pic>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524000"/>
            <a:ext cx="4114800" cy="584775"/>
          </a:xfrm>
          <a:prstGeom prst="rect">
            <a:avLst/>
          </a:prstGeom>
          <a:noFill/>
          <a:effectLst/>
        </p:spPr>
        <p:txBody>
          <a:bodyPr wrap="square" rtlCol="0">
            <a:spAutoFit/>
          </a:bodyPr>
          <a:lstStyle/>
          <a:p>
            <a:r>
              <a:rPr lang="en-US" sz="3200" b="1" i="1" dirty="0" err="1" smtClean="0">
                <a:solidFill>
                  <a:srgbClr val="0B1BA1"/>
                </a:solidFill>
              </a:rPr>
              <a:t>Facebook</a:t>
            </a:r>
            <a:r>
              <a:rPr lang="en-US" sz="3200" b="1" i="1" dirty="0" smtClean="0">
                <a:solidFill>
                  <a:srgbClr val="0B1BA1"/>
                </a:solidFill>
              </a:rPr>
              <a:t>: </a:t>
            </a:r>
            <a:r>
              <a:rPr lang="en-US" sz="3200" b="1" i="1" dirty="0" smtClean="0">
                <a:solidFill>
                  <a:srgbClr val="FF0000"/>
                </a:solidFill>
              </a:rPr>
              <a:t>Build a page</a:t>
            </a:r>
          </a:p>
        </p:txBody>
      </p:sp>
      <p:sp>
        <p:nvSpPr>
          <p:cNvPr id="16" name="TextBox 15"/>
          <p:cNvSpPr txBox="1"/>
          <p:nvPr/>
        </p:nvSpPr>
        <p:spPr>
          <a:xfrm>
            <a:off x="228600" y="2362200"/>
            <a:ext cx="8534400" cy="2862322"/>
          </a:xfrm>
          <a:prstGeom prst="rect">
            <a:avLst/>
          </a:prstGeom>
          <a:noFill/>
          <a:effectLst/>
        </p:spPr>
        <p:txBody>
          <a:bodyPr wrap="square" rtlCol="0">
            <a:spAutoFit/>
          </a:bodyPr>
          <a:lstStyle/>
          <a:p>
            <a:pPr>
              <a:lnSpc>
                <a:spcPct val="150000"/>
              </a:lnSpc>
              <a:buFont typeface="Arial" pitchFamily="34" charset="0"/>
              <a:buChar char="•"/>
            </a:pPr>
            <a:r>
              <a:rPr lang="en-US" sz="2400" b="1" dirty="0" smtClean="0">
                <a:solidFill>
                  <a:srgbClr val="0B1BA1"/>
                </a:solidFill>
              </a:rPr>
              <a:t> Choose a category (non-profit) and a descriptive Page name</a:t>
            </a:r>
          </a:p>
          <a:p>
            <a:pPr>
              <a:lnSpc>
                <a:spcPct val="150000"/>
              </a:lnSpc>
              <a:buFont typeface="Arial" pitchFamily="34" charset="0"/>
              <a:buChar char="•"/>
            </a:pPr>
            <a:r>
              <a:rPr lang="en-US" sz="2400" b="1" dirty="0" smtClean="0">
                <a:solidFill>
                  <a:srgbClr val="0B1BA1"/>
                </a:solidFill>
              </a:rPr>
              <a:t> Choose a profile image people can associate with your post</a:t>
            </a:r>
          </a:p>
          <a:p>
            <a:pPr>
              <a:lnSpc>
                <a:spcPct val="150000"/>
              </a:lnSpc>
              <a:buFont typeface="Arial" pitchFamily="34" charset="0"/>
              <a:buChar char="•"/>
            </a:pPr>
            <a:r>
              <a:rPr lang="en-US" sz="2400" b="1" dirty="0" smtClean="0">
                <a:solidFill>
                  <a:srgbClr val="0B1BA1"/>
                </a:solidFill>
              </a:rPr>
              <a:t> Write a sentence about your post</a:t>
            </a:r>
          </a:p>
          <a:p>
            <a:pPr>
              <a:lnSpc>
                <a:spcPct val="150000"/>
              </a:lnSpc>
              <a:buFont typeface="Arial" pitchFamily="34" charset="0"/>
              <a:buChar char="•"/>
            </a:pPr>
            <a:r>
              <a:rPr lang="en-US" sz="2400" b="1" dirty="0" smtClean="0">
                <a:solidFill>
                  <a:srgbClr val="0B1BA1"/>
                </a:solidFill>
              </a:rPr>
              <a:t> Set a memorable web address for your Page to advertise in print</a:t>
            </a:r>
          </a:p>
          <a:p>
            <a:pPr>
              <a:lnSpc>
                <a:spcPct val="150000"/>
              </a:lnSpc>
              <a:buFont typeface="Arial" pitchFamily="34" charset="0"/>
              <a:buChar char="•"/>
            </a:pPr>
            <a:r>
              <a:rPr lang="en-US" sz="2400" b="1" dirty="0" smtClean="0">
                <a:solidFill>
                  <a:srgbClr val="0B1BA1"/>
                </a:solidFill>
              </a:rPr>
              <a:t> Choose a cover photo that represents and showcases your post</a:t>
            </a:r>
          </a:p>
        </p:txBody>
      </p:sp>
      <p:sp>
        <p:nvSpPr>
          <p:cNvPr id="15"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Networks</a:t>
            </a:r>
            <a:endParaRPr lang="en-US" sz="5400"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The American Legion</a:t>
            </a:r>
            <a:endParaRPr lang="en-US"/>
          </a:p>
        </p:txBody>
      </p:sp>
      <p:sp>
        <p:nvSpPr>
          <p:cNvPr id="17" name="Right Arrow 16"/>
          <p:cNvSpPr/>
          <p:nvPr/>
        </p:nvSpPr>
        <p:spPr>
          <a:xfrm>
            <a:off x="3886200" y="5703710"/>
            <a:ext cx="228600" cy="152400"/>
          </a:xfrm>
          <a:prstGeom prst="rightArrow">
            <a:avLst/>
          </a:prstGeom>
          <a:solidFill>
            <a:srgbClr val="FFC000"/>
          </a:solidFill>
          <a:ln>
            <a:noFill/>
          </a:ln>
          <a:effectLst>
            <a:outerShdw blurRad="50800" dist="38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8" name="TextBox 17"/>
          <p:cNvSpPr txBox="1"/>
          <p:nvPr/>
        </p:nvSpPr>
        <p:spPr>
          <a:xfrm>
            <a:off x="3276600" y="5610884"/>
            <a:ext cx="685800" cy="307777"/>
          </a:xfrm>
          <a:prstGeom prst="rect">
            <a:avLst/>
          </a:prstGeom>
          <a:noFill/>
          <a:effectLst/>
        </p:spPr>
        <p:txBody>
          <a:bodyPr wrap="square" rtlCol="0">
            <a:spAutoFit/>
          </a:bodyPr>
          <a:lstStyle/>
          <a:p>
            <a:r>
              <a:rPr lang="en-US" sz="1400" b="1" dirty="0" smtClean="0">
                <a:solidFill>
                  <a:srgbClr val="FF0000"/>
                </a:solidFill>
              </a:rPr>
              <a:t>Go to</a:t>
            </a:r>
            <a:r>
              <a:rPr lang="en-US" sz="1400" b="1" dirty="0" smtClean="0">
                <a:solidFill>
                  <a:srgbClr val="FFC000"/>
                </a:solidFill>
              </a:rPr>
              <a:t>:</a:t>
            </a:r>
            <a:endParaRPr lang="en-US" sz="1400" b="1" dirty="0">
              <a:solidFill>
                <a:srgbClr val="FFC000"/>
              </a:solidFill>
            </a:endParaRPr>
          </a:p>
        </p:txBody>
      </p:sp>
      <p:sp>
        <p:nvSpPr>
          <p:cNvPr id="19" name="TextBox 18">
            <a:hlinkClick r:id="rId2"/>
          </p:cNvPr>
          <p:cNvSpPr txBox="1"/>
          <p:nvPr/>
        </p:nvSpPr>
        <p:spPr>
          <a:xfrm>
            <a:off x="4191000" y="5410200"/>
            <a:ext cx="3505200" cy="547714"/>
          </a:xfrm>
          <a:prstGeom prst="rect">
            <a:avLst/>
          </a:prstGeom>
          <a:noFill/>
        </p:spPr>
        <p:txBody>
          <a:bodyPr wrap="square" rtlCol="0">
            <a:spAutoFit/>
          </a:bodyPr>
          <a:lstStyle/>
          <a:p>
            <a:pPr>
              <a:lnSpc>
                <a:spcPct val="150000"/>
              </a:lnSpc>
            </a:pPr>
            <a:r>
              <a:rPr lang="en-US" sz="2200" b="1" dirty="0" smtClean="0">
                <a:solidFill>
                  <a:srgbClr val="0B1BA1"/>
                </a:solidFill>
              </a:rPr>
              <a:t>Facebook.com/pages/create</a:t>
            </a:r>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1504890"/>
            <a:ext cx="4114800" cy="584775"/>
          </a:xfrm>
          <a:prstGeom prst="rect">
            <a:avLst/>
          </a:prstGeom>
          <a:noFill/>
          <a:effectLst/>
        </p:spPr>
        <p:txBody>
          <a:bodyPr wrap="square" rtlCol="0">
            <a:spAutoFit/>
          </a:bodyPr>
          <a:lstStyle/>
          <a:p>
            <a:r>
              <a:rPr lang="en-US" sz="3200" b="1" i="1" dirty="0" err="1" smtClean="0">
                <a:solidFill>
                  <a:srgbClr val="0B1BA1"/>
                </a:solidFill>
              </a:rPr>
              <a:t>Facebook</a:t>
            </a:r>
            <a:r>
              <a:rPr lang="en-US" sz="3200" b="1" i="1" dirty="0" smtClean="0">
                <a:solidFill>
                  <a:srgbClr val="0B1BA1"/>
                </a:solidFill>
              </a:rPr>
              <a:t>: </a:t>
            </a:r>
            <a:r>
              <a:rPr lang="en-US" sz="3200" b="1" i="1" dirty="0" smtClean="0">
                <a:solidFill>
                  <a:srgbClr val="FF0000"/>
                </a:solidFill>
              </a:rPr>
              <a:t>Connect</a:t>
            </a:r>
          </a:p>
        </p:txBody>
      </p:sp>
      <p:sp>
        <p:nvSpPr>
          <p:cNvPr id="16" name="TextBox 15"/>
          <p:cNvSpPr txBox="1"/>
          <p:nvPr/>
        </p:nvSpPr>
        <p:spPr>
          <a:xfrm>
            <a:off x="381000" y="2286000"/>
            <a:ext cx="8153400" cy="2862322"/>
          </a:xfrm>
          <a:prstGeom prst="rect">
            <a:avLst/>
          </a:prstGeom>
          <a:noFill/>
          <a:effectLst/>
        </p:spPr>
        <p:txBody>
          <a:bodyPr wrap="square" rtlCol="0">
            <a:spAutoFit/>
          </a:bodyPr>
          <a:lstStyle/>
          <a:p>
            <a:pPr>
              <a:lnSpc>
                <a:spcPct val="150000"/>
              </a:lnSpc>
              <a:buFont typeface="Arial" pitchFamily="34" charset="0"/>
              <a:buChar char="•"/>
            </a:pPr>
            <a:r>
              <a:rPr lang="en-US" sz="2400" b="1" dirty="0" smtClean="0">
                <a:solidFill>
                  <a:srgbClr val="0B1BA1"/>
                </a:solidFill>
              </a:rPr>
              <a:t> Place a link on your website</a:t>
            </a:r>
          </a:p>
          <a:p>
            <a:pPr>
              <a:lnSpc>
                <a:spcPct val="150000"/>
              </a:lnSpc>
              <a:buFont typeface="Arial" pitchFamily="34" charset="0"/>
              <a:buChar char="•"/>
            </a:pPr>
            <a:r>
              <a:rPr lang="en-US" sz="2400" b="1" dirty="0" smtClean="0">
                <a:solidFill>
                  <a:srgbClr val="0B1BA1"/>
                </a:solidFill>
              </a:rPr>
              <a:t> Invite e-mail subscribers</a:t>
            </a:r>
          </a:p>
          <a:p>
            <a:pPr>
              <a:lnSpc>
                <a:spcPct val="150000"/>
              </a:lnSpc>
              <a:buFont typeface="Arial" pitchFamily="34" charset="0"/>
              <a:buChar char="•"/>
            </a:pPr>
            <a:r>
              <a:rPr lang="en-US" sz="2400" b="1" dirty="0" smtClean="0">
                <a:solidFill>
                  <a:srgbClr val="0B1BA1"/>
                </a:solidFill>
              </a:rPr>
              <a:t> Display a flyer at your post</a:t>
            </a:r>
          </a:p>
          <a:p>
            <a:pPr>
              <a:lnSpc>
                <a:spcPct val="150000"/>
              </a:lnSpc>
              <a:buFont typeface="Arial" pitchFamily="34" charset="0"/>
              <a:buChar char="•"/>
            </a:pPr>
            <a:r>
              <a:rPr lang="en-US" sz="2400" b="1" dirty="0" smtClean="0">
                <a:solidFill>
                  <a:srgbClr val="0B1BA1"/>
                </a:solidFill>
              </a:rPr>
              <a:t> Use “suggest to friends” feature</a:t>
            </a:r>
          </a:p>
          <a:p>
            <a:pPr>
              <a:lnSpc>
                <a:spcPct val="150000"/>
              </a:lnSpc>
              <a:buFont typeface="Arial" pitchFamily="34" charset="0"/>
              <a:buChar char="•"/>
            </a:pPr>
            <a:r>
              <a:rPr lang="en-US" sz="2400" b="1" dirty="0" smtClean="0">
                <a:solidFill>
                  <a:srgbClr val="0B1BA1"/>
                </a:solidFill>
              </a:rPr>
              <a:t> Place </a:t>
            </a:r>
            <a:r>
              <a:rPr lang="en-US" sz="2400" b="1" dirty="0" err="1" smtClean="0">
                <a:solidFill>
                  <a:srgbClr val="0B1BA1"/>
                </a:solidFill>
              </a:rPr>
              <a:t>Facebook</a:t>
            </a:r>
            <a:r>
              <a:rPr lang="en-US" sz="2400" b="1" dirty="0" smtClean="0">
                <a:solidFill>
                  <a:srgbClr val="0B1BA1"/>
                </a:solidFill>
              </a:rPr>
              <a:t> ads</a:t>
            </a:r>
          </a:p>
        </p:txBody>
      </p:sp>
      <p:sp>
        <p:nvSpPr>
          <p:cNvPr id="17" name="Title 1"/>
          <p:cNvSpPr>
            <a:spLocks noGrp="1"/>
          </p:cNvSpPr>
          <p:nvPr>
            <p:ph type="title"/>
          </p:nvPr>
        </p:nvSpPr>
        <p:spPr>
          <a:xfrm>
            <a:off x="457200" y="228600"/>
            <a:ext cx="8229600" cy="1143000"/>
          </a:xfrm>
        </p:spPr>
        <p:txBody>
          <a:bodyPr/>
          <a:lstStyle/>
          <a:p>
            <a:r>
              <a:rPr lang="en-US" dirty="0" smtClean="0"/>
              <a:t>Social Networks</a:t>
            </a:r>
            <a:endParaRPr lang="en-US" dirty="0"/>
          </a:p>
        </p:txBody>
      </p:sp>
      <p:sp>
        <p:nvSpPr>
          <p:cNvPr id="15" name="Footer Placeholder 14"/>
          <p:cNvSpPr>
            <a:spLocks noGrp="1"/>
          </p:cNvSpPr>
          <p:nvPr>
            <p:ph type="ftr" sz="quarter" idx="11"/>
          </p:nvPr>
        </p:nvSpPr>
        <p:spPr/>
        <p:txBody>
          <a:bodyPr/>
          <a:lstStyle/>
          <a:p>
            <a:r>
              <a:rPr lang="en-US" smtClean="0"/>
              <a:t>The American Legion</a:t>
            </a:r>
            <a:endParaRPr lang="en-US"/>
          </a:p>
        </p:txBody>
      </p:sp>
      <p:pic>
        <p:nvPicPr>
          <p:cNvPr id="18" name="Picture 17" descr="Facebook-Icon.png"/>
          <p:cNvPicPr>
            <a:picLocks noChangeAspect="1"/>
          </p:cNvPicPr>
          <p:nvPr/>
        </p:nvPicPr>
        <p:blipFill>
          <a:blip r:embed="rId3" cstate="print"/>
          <a:srcRect l="17108" r="15617"/>
          <a:stretch>
            <a:fillRect/>
          </a:stretch>
        </p:blipFill>
        <p:spPr>
          <a:xfrm>
            <a:off x="5181600" y="2438400"/>
            <a:ext cx="3356783" cy="2809553"/>
          </a:xfrm>
          <a:prstGeom prst="rect">
            <a:avLst/>
          </a:prstGeom>
        </p:spPr>
      </p:pic>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1371600"/>
            <a:ext cx="5257800" cy="523220"/>
          </a:xfrm>
          <a:prstGeom prst="rect">
            <a:avLst/>
          </a:prstGeom>
          <a:noFill/>
          <a:effectLst/>
        </p:spPr>
        <p:txBody>
          <a:bodyPr wrap="square" rtlCol="0">
            <a:spAutoFit/>
          </a:bodyPr>
          <a:lstStyle/>
          <a:p>
            <a:r>
              <a:rPr lang="en-US" sz="2800" b="1" i="1" dirty="0" err="1" smtClean="0">
                <a:solidFill>
                  <a:srgbClr val="0B1BA1"/>
                </a:solidFill>
              </a:rPr>
              <a:t>Facebook</a:t>
            </a:r>
            <a:r>
              <a:rPr lang="en-US" sz="2800" b="1" i="1" dirty="0" smtClean="0">
                <a:solidFill>
                  <a:srgbClr val="0B1BA1"/>
                </a:solidFill>
              </a:rPr>
              <a:t>: </a:t>
            </a:r>
            <a:r>
              <a:rPr lang="en-US" sz="2800" b="1" i="1" dirty="0" smtClean="0">
                <a:solidFill>
                  <a:srgbClr val="FF0000"/>
                </a:solidFill>
              </a:rPr>
              <a:t>Engage your audience</a:t>
            </a:r>
          </a:p>
        </p:txBody>
      </p:sp>
      <p:sp>
        <p:nvSpPr>
          <p:cNvPr id="16" name="TextBox 15"/>
          <p:cNvSpPr txBox="1"/>
          <p:nvPr/>
        </p:nvSpPr>
        <p:spPr>
          <a:xfrm>
            <a:off x="457200" y="1981201"/>
            <a:ext cx="8077200" cy="3416320"/>
          </a:xfrm>
          <a:prstGeom prst="rect">
            <a:avLst/>
          </a:prstGeom>
          <a:noFill/>
          <a:effectLst/>
        </p:spPr>
        <p:txBody>
          <a:bodyPr wrap="square" rtlCol="0">
            <a:spAutoFit/>
          </a:bodyPr>
          <a:lstStyle/>
          <a:p>
            <a:pPr>
              <a:lnSpc>
                <a:spcPct val="150000"/>
              </a:lnSpc>
              <a:buFont typeface="Arial" pitchFamily="34" charset="0"/>
              <a:buChar char="•"/>
            </a:pPr>
            <a:r>
              <a:rPr lang="en-US" sz="2400" b="1" dirty="0" smtClean="0">
                <a:solidFill>
                  <a:srgbClr val="0B1BA1"/>
                </a:solidFill>
              </a:rPr>
              <a:t> Write quality posts that are relevant to your audience</a:t>
            </a:r>
          </a:p>
          <a:p>
            <a:pPr>
              <a:lnSpc>
                <a:spcPct val="150000"/>
              </a:lnSpc>
              <a:buFont typeface="Arial" pitchFamily="34" charset="0"/>
              <a:buChar char="•"/>
            </a:pPr>
            <a:r>
              <a:rPr lang="en-US" sz="2400" b="1" dirty="0" smtClean="0">
                <a:solidFill>
                  <a:srgbClr val="0B1BA1"/>
                </a:solidFill>
              </a:rPr>
              <a:t> Be friendly and conversational</a:t>
            </a:r>
          </a:p>
          <a:p>
            <a:pPr>
              <a:lnSpc>
                <a:spcPct val="150000"/>
              </a:lnSpc>
              <a:buFont typeface="Arial" pitchFamily="34" charset="0"/>
              <a:buChar char="•"/>
            </a:pPr>
            <a:r>
              <a:rPr lang="en-US" sz="2400" b="1" dirty="0" smtClean="0">
                <a:solidFill>
                  <a:srgbClr val="0B1BA1"/>
                </a:solidFill>
              </a:rPr>
              <a:t> Share photos and videos (Be careful what you post)</a:t>
            </a:r>
          </a:p>
          <a:p>
            <a:pPr>
              <a:lnSpc>
                <a:spcPct val="150000"/>
              </a:lnSpc>
              <a:buFont typeface="Arial" pitchFamily="34" charset="0"/>
              <a:buChar char="•"/>
            </a:pPr>
            <a:r>
              <a:rPr lang="en-US" sz="2400" b="1" dirty="0" smtClean="0">
                <a:solidFill>
                  <a:srgbClr val="0B1BA1"/>
                </a:solidFill>
              </a:rPr>
              <a:t> Ask questions or seek input</a:t>
            </a:r>
          </a:p>
          <a:p>
            <a:pPr>
              <a:lnSpc>
                <a:spcPct val="150000"/>
              </a:lnSpc>
              <a:buFont typeface="Arial" pitchFamily="34" charset="0"/>
              <a:buChar char="•"/>
            </a:pPr>
            <a:r>
              <a:rPr lang="en-US" sz="2400" b="1" dirty="0" smtClean="0">
                <a:solidFill>
                  <a:srgbClr val="0B1BA1"/>
                </a:solidFill>
              </a:rPr>
              <a:t> Be timely by posting about current events, holidays or news</a:t>
            </a:r>
          </a:p>
          <a:p>
            <a:pPr>
              <a:lnSpc>
                <a:spcPct val="150000"/>
              </a:lnSpc>
              <a:buFont typeface="Arial" pitchFamily="34" charset="0"/>
              <a:buChar char="•"/>
            </a:pPr>
            <a:r>
              <a:rPr lang="en-US" sz="2400" b="1" dirty="0" smtClean="0">
                <a:solidFill>
                  <a:srgbClr val="0B1BA1"/>
                </a:solidFill>
              </a:rPr>
              <a:t> Ask your audience to share your posts</a:t>
            </a:r>
          </a:p>
        </p:txBody>
      </p:sp>
      <p:sp>
        <p:nvSpPr>
          <p:cNvPr id="15" name="Title 1"/>
          <p:cNvSpPr>
            <a:spLocks noGrp="1"/>
          </p:cNvSpPr>
          <p:nvPr>
            <p:ph type="title"/>
          </p:nvPr>
        </p:nvSpPr>
        <p:spPr>
          <a:xfrm>
            <a:off x="457200" y="228600"/>
            <a:ext cx="8229600" cy="1143000"/>
          </a:xfrm>
        </p:spPr>
        <p:txBody>
          <a:bodyPr/>
          <a:lstStyle/>
          <a:p>
            <a:r>
              <a:rPr lang="en-US" dirty="0" smtClean="0"/>
              <a:t>Social Networks</a:t>
            </a:r>
            <a:endParaRPr lang="en-US" dirty="0"/>
          </a:p>
        </p:txBody>
      </p:sp>
      <p:sp>
        <p:nvSpPr>
          <p:cNvPr id="14" name="Footer Placeholder 13"/>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1371600"/>
            <a:ext cx="4114800" cy="584775"/>
          </a:xfrm>
          <a:prstGeom prst="rect">
            <a:avLst/>
          </a:prstGeom>
          <a:noFill/>
          <a:effectLst/>
        </p:spPr>
        <p:txBody>
          <a:bodyPr wrap="square" rtlCol="0">
            <a:spAutoFit/>
          </a:bodyPr>
          <a:lstStyle/>
          <a:p>
            <a:r>
              <a:rPr lang="en-US" sz="3200" b="1" i="1" dirty="0" err="1" smtClean="0">
                <a:solidFill>
                  <a:srgbClr val="0B1BA1"/>
                </a:solidFill>
              </a:rPr>
              <a:t>Facebook</a:t>
            </a:r>
            <a:r>
              <a:rPr lang="en-US" sz="3200" b="1" i="1" dirty="0" smtClean="0">
                <a:solidFill>
                  <a:srgbClr val="0B1BA1"/>
                </a:solidFill>
              </a:rPr>
              <a:t>:</a:t>
            </a:r>
            <a:r>
              <a:rPr lang="en-US" sz="3200" b="1" i="1" dirty="0" smtClean="0">
                <a:solidFill>
                  <a:schemeClr val="bg1">
                    <a:lumMod val="75000"/>
                  </a:schemeClr>
                </a:solidFill>
              </a:rPr>
              <a:t> </a:t>
            </a:r>
            <a:r>
              <a:rPr lang="en-US" sz="3200" b="1" i="1" dirty="0" smtClean="0">
                <a:solidFill>
                  <a:srgbClr val="FF0000"/>
                </a:solidFill>
              </a:rPr>
              <a:t>Influence</a:t>
            </a:r>
          </a:p>
        </p:txBody>
      </p:sp>
      <p:sp>
        <p:nvSpPr>
          <p:cNvPr id="16" name="TextBox 15"/>
          <p:cNvSpPr txBox="1"/>
          <p:nvPr/>
        </p:nvSpPr>
        <p:spPr>
          <a:xfrm>
            <a:off x="457200" y="2377175"/>
            <a:ext cx="4953000" cy="2677656"/>
          </a:xfrm>
          <a:prstGeom prst="rect">
            <a:avLst/>
          </a:prstGeom>
          <a:noFill/>
          <a:effectLst/>
        </p:spPr>
        <p:txBody>
          <a:bodyPr wrap="square" rtlCol="0">
            <a:spAutoFit/>
          </a:bodyPr>
          <a:lstStyle/>
          <a:p>
            <a:r>
              <a:rPr lang="en-US" sz="2800" b="1" dirty="0" smtClean="0">
                <a:solidFill>
                  <a:srgbClr val="0B1BA1"/>
                </a:solidFill>
              </a:rPr>
              <a:t>When people “like”, comment” or “share” your content on Facebook, their friends are notified in their news feeds.  The more people interacting with your content the better.</a:t>
            </a:r>
          </a:p>
        </p:txBody>
      </p:sp>
      <p:sp>
        <p:nvSpPr>
          <p:cNvPr id="10" name="Right Arrow 9"/>
          <p:cNvSpPr/>
          <p:nvPr/>
        </p:nvSpPr>
        <p:spPr>
          <a:xfrm>
            <a:off x="3657600" y="5551310"/>
            <a:ext cx="228600" cy="152400"/>
          </a:xfrm>
          <a:prstGeom prst="rightArrow">
            <a:avLst/>
          </a:prstGeom>
          <a:solidFill>
            <a:srgbClr val="FFC000"/>
          </a:solidFill>
          <a:ln>
            <a:noFill/>
          </a:ln>
          <a:effectLst>
            <a:outerShdw blurRad="50800" dist="38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5458484"/>
            <a:ext cx="685800" cy="307777"/>
          </a:xfrm>
          <a:prstGeom prst="rect">
            <a:avLst/>
          </a:prstGeom>
          <a:noFill/>
          <a:effectLst/>
        </p:spPr>
        <p:txBody>
          <a:bodyPr wrap="square" rtlCol="0">
            <a:spAutoFit/>
          </a:bodyPr>
          <a:lstStyle/>
          <a:p>
            <a:r>
              <a:rPr lang="en-US" sz="1400" b="1" dirty="0" smtClean="0">
                <a:solidFill>
                  <a:srgbClr val="FF0000"/>
                </a:solidFill>
              </a:rPr>
              <a:t>Go to</a:t>
            </a:r>
            <a:r>
              <a:rPr lang="en-US" sz="1400" b="1" dirty="0" smtClean="0">
                <a:solidFill>
                  <a:srgbClr val="FFC000"/>
                </a:solidFill>
              </a:rPr>
              <a:t>:</a:t>
            </a:r>
            <a:endParaRPr lang="en-US" sz="1400" b="1" dirty="0">
              <a:solidFill>
                <a:srgbClr val="FFC000"/>
              </a:solidFill>
            </a:endParaRPr>
          </a:p>
        </p:txBody>
      </p:sp>
      <p:sp>
        <p:nvSpPr>
          <p:cNvPr id="12" name="TextBox 11">
            <a:hlinkClick r:id="rId3"/>
          </p:cNvPr>
          <p:cNvSpPr txBox="1"/>
          <p:nvPr/>
        </p:nvSpPr>
        <p:spPr>
          <a:xfrm>
            <a:off x="3962400" y="5257800"/>
            <a:ext cx="3505200" cy="547714"/>
          </a:xfrm>
          <a:prstGeom prst="rect">
            <a:avLst/>
          </a:prstGeom>
          <a:noFill/>
        </p:spPr>
        <p:txBody>
          <a:bodyPr wrap="square" rtlCol="0">
            <a:spAutoFit/>
          </a:bodyPr>
          <a:lstStyle/>
          <a:p>
            <a:pPr>
              <a:lnSpc>
                <a:spcPct val="150000"/>
              </a:lnSpc>
            </a:pPr>
            <a:r>
              <a:rPr lang="en-US" sz="2200" b="1" dirty="0" smtClean="0">
                <a:solidFill>
                  <a:srgbClr val="0B1BA1"/>
                </a:solidFill>
              </a:rPr>
              <a:t>Facebook.com/pages/create</a:t>
            </a:r>
          </a:p>
        </p:txBody>
      </p:sp>
      <p:pic>
        <p:nvPicPr>
          <p:cNvPr id="14" name="Picture 13" descr="facebook-influence.jpg"/>
          <p:cNvPicPr>
            <a:picLocks noChangeAspect="1"/>
          </p:cNvPicPr>
          <p:nvPr/>
        </p:nvPicPr>
        <p:blipFill>
          <a:blip r:embed="rId4" cstate="print"/>
          <a:stretch>
            <a:fillRect/>
          </a:stretch>
        </p:blipFill>
        <p:spPr>
          <a:xfrm>
            <a:off x="5638800" y="2133600"/>
            <a:ext cx="3107055" cy="1866900"/>
          </a:xfrm>
          <a:prstGeom prst="rect">
            <a:avLst/>
          </a:prstGeom>
        </p:spPr>
      </p:pic>
      <p:sp>
        <p:nvSpPr>
          <p:cNvPr id="17"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Networks</a:t>
            </a:r>
            <a:endParaRPr lang="en-US" sz="5400" dirty="0">
              <a:effectLst>
                <a:outerShdw blurRad="38100" dist="38100" dir="2700000" algn="tl">
                  <a:srgbClr val="000000">
                    <a:alpha val="43137"/>
                  </a:srgbClr>
                </a:outerShdw>
              </a:effectLst>
            </a:endParaRPr>
          </a:p>
        </p:txBody>
      </p:sp>
      <p:sp>
        <p:nvSpPr>
          <p:cNvPr id="15" name="Footer Placeholder 14"/>
          <p:cNvSpPr>
            <a:spLocks noGrp="1"/>
          </p:cNvSpPr>
          <p:nvPr>
            <p:ph type="ftr" sz="quarter" idx="11"/>
          </p:nvPr>
        </p:nvSpPr>
        <p:spPr/>
        <p:txBody>
          <a:bodyPr/>
          <a:lstStyle/>
          <a:p>
            <a:r>
              <a:rPr lang="en-US" dirty="0" smtClean="0"/>
              <a:t>The American Legion</a:t>
            </a:r>
            <a:endParaRPr lang="en-US" dirty="0"/>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320225"/>
            <a:ext cx="4114800" cy="584775"/>
          </a:xfrm>
          <a:prstGeom prst="rect">
            <a:avLst/>
          </a:prstGeom>
          <a:noFill/>
          <a:effectLst/>
        </p:spPr>
        <p:txBody>
          <a:bodyPr wrap="square" rtlCol="0">
            <a:spAutoFit/>
          </a:bodyPr>
          <a:lstStyle/>
          <a:p>
            <a:r>
              <a:rPr lang="en-US" sz="3200" b="1" i="1" dirty="0" err="1" smtClean="0">
                <a:solidFill>
                  <a:srgbClr val="0B1BA1"/>
                </a:solidFill>
              </a:rPr>
              <a:t>Facebook</a:t>
            </a:r>
            <a:r>
              <a:rPr lang="en-US" sz="3200" b="1" i="1" dirty="0" smtClean="0">
                <a:solidFill>
                  <a:srgbClr val="0B1BA1"/>
                </a:solidFill>
              </a:rPr>
              <a:t> tips</a:t>
            </a:r>
          </a:p>
        </p:txBody>
      </p:sp>
      <p:sp>
        <p:nvSpPr>
          <p:cNvPr id="16" name="TextBox 15"/>
          <p:cNvSpPr txBox="1"/>
          <p:nvPr/>
        </p:nvSpPr>
        <p:spPr>
          <a:xfrm>
            <a:off x="571500" y="2070080"/>
            <a:ext cx="8001000" cy="3416320"/>
          </a:xfrm>
          <a:prstGeom prst="rect">
            <a:avLst/>
          </a:prstGeom>
          <a:noFill/>
          <a:effectLst/>
        </p:spPr>
        <p:txBody>
          <a:bodyPr wrap="square" rtlCol="0">
            <a:spAutoFit/>
          </a:bodyPr>
          <a:lstStyle/>
          <a:p>
            <a:pPr>
              <a:lnSpc>
                <a:spcPct val="150000"/>
              </a:lnSpc>
              <a:buFont typeface="Arial" pitchFamily="34" charset="0"/>
              <a:buChar char="•"/>
            </a:pPr>
            <a:r>
              <a:rPr lang="en-US" sz="2400" b="1" dirty="0" smtClean="0">
                <a:solidFill>
                  <a:srgbClr val="0B1BA1"/>
                </a:solidFill>
              </a:rPr>
              <a:t> Post at least once a week</a:t>
            </a:r>
          </a:p>
          <a:p>
            <a:pPr>
              <a:lnSpc>
                <a:spcPct val="150000"/>
              </a:lnSpc>
              <a:buFont typeface="Arial" pitchFamily="34" charset="0"/>
              <a:buChar char="•"/>
            </a:pPr>
            <a:r>
              <a:rPr lang="en-US" sz="2400" b="1" dirty="0" smtClean="0">
                <a:solidFill>
                  <a:srgbClr val="0B1BA1"/>
                </a:solidFill>
              </a:rPr>
              <a:t> Vary your content: events, photos, honor &amp; remembrance</a:t>
            </a:r>
          </a:p>
          <a:p>
            <a:pPr>
              <a:lnSpc>
                <a:spcPct val="150000"/>
              </a:lnSpc>
              <a:buFont typeface="Arial" pitchFamily="34" charset="0"/>
              <a:buChar char="•"/>
            </a:pPr>
            <a:r>
              <a:rPr lang="en-US" sz="2400" b="1" dirty="0" smtClean="0">
                <a:solidFill>
                  <a:srgbClr val="0B1BA1"/>
                </a:solidFill>
              </a:rPr>
              <a:t> Be friendly and conversational</a:t>
            </a:r>
          </a:p>
          <a:p>
            <a:pPr>
              <a:lnSpc>
                <a:spcPct val="150000"/>
              </a:lnSpc>
              <a:buFont typeface="Arial" pitchFamily="34" charset="0"/>
              <a:buChar char="•"/>
            </a:pPr>
            <a:r>
              <a:rPr lang="en-US" sz="2400" b="1" dirty="0" smtClean="0">
                <a:solidFill>
                  <a:srgbClr val="0B1BA1"/>
                </a:solidFill>
              </a:rPr>
              <a:t> Provide calls to action</a:t>
            </a:r>
          </a:p>
          <a:p>
            <a:pPr>
              <a:lnSpc>
                <a:spcPct val="150000"/>
              </a:lnSpc>
              <a:buFont typeface="Arial" pitchFamily="34" charset="0"/>
              <a:buChar char="•"/>
            </a:pPr>
            <a:r>
              <a:rPr lang="en-US" sz="2400" b="1" dirty="0" smtClean="0">
                <a:solidFill>
                  <a:srgbClr val="0B1BA1"/>
                </a:solidFill>
              </a:rPr>
              <a:t> Make it “sharable”</a:t>
            </a:r>
          </a:p>
          <a:p>
            <a:pPr>
              <a:lnSpc>
                <a:spcPct val="150000"/>
              </a:lnSpc>
              <a:buFont typeface="Arial" pitchFamily="34" charset="0"/>
              <a:buChar char="•"/>
            </a:pPr>
            <a:r>
              <a:rPr lang="en-US" sz="2400" b="1" dirty="0" smtClean="0">
                <a:solidFill>
                  <a:srgbClr val="0B1BA1"/>
                </a:solidFill>
              </a:rPr>
              <a:t> Provide exclusive content they cannot find in other media</a:t>
            </a:r>
          </a:p>
        </p:txBody>
      </p:sp>
      <p:sp>
        <p:nvSpPr>
          <p:cNvPr id="8"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Networks</a:t>
            </a:r>
            <a:endParaRPr lang="en-US" sz="5400" dirty="0">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effectLst>
            <a:outerShdw blurRad="50800" dist="38100" dir="8100000" algn="tr" rotWithShape="0">
              <a:prstClr val="black"/>
            </a:outerShdw>
          </a:effectLst>
        </p:spPr>
        <p:txBody>
          <a:bodyPr/>
          <a:lstStyle/>
          <a:p>
            <a:r>
              <a:rPr lang="en-US" dirty="0" smtClean="0"/>
              <a:t>What is E-Marketing?</a:t>
            </a:r>
            <a:endParaRPr lang="en-US" dirty="0"/>
          </a:p>
        </p:txBody>
      </p:sp>
      <p:sp>
        <p:nvSpPr>
          <p:cNvPr id="6" name="Footer Placeholder 5"/>
          <p:cNvSpPr>
            <a:spLocks noGrp="1"/>
          </p:cNvSpPr>
          <p:nvPr>
            <p:ph type="ftr" sz="quarter" idx="11"/>
          </p:nvPr>
        </p:nvSpPr>
        <p:spPr/>
        <p:txBody>
          <a:bodyPr/>
          <a:lstStyle/>
          <a:p>
            <a:r>
              <a:rPr lang="en-US" smtClean="0"/>
              <a:t>The American Legion</a:t>
            </a:r>
            <a:endParaRPr lang="en-US"/>
          </a:p>
        </p:txBody>
      </p:sp>
      <p:pic>
        <p:nvPicPr>
          <p:cNvPr id="8" name="Picture 7" descr="why-your-businesses-should-embrace-email-marketing.jpg"/>
          <p:cNvPicPr>
            <a:picLocks noChangeAspect="1"/>
          </p:cNvPicPr>
          <p:nvPr/>
        </p:nvPicPr>
        <p:blipFill>
          <a:blip r:embed="rId2" cstate="print"/>
          <a:stretch>
            <a:fillRect/>
          </a:stretch>
        </p:blipFill>
        <p:spPr>
          <a:xfrm>
            <a:off x="1447800" y="1676400"/>
            <a:ext cx="6148330" cy="4082491"/>
          </a:xfrm>
          <a:prstGeom prst="rect">
            <a:avLst/>
          </a:prstGeom>
        </p:spPr>
      </p:pic>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1295400"/>
            <a:ext cx="5181600" cy="523220"/>
          </a:xfrm>
          <a:prstGeom prst="rect">
            <a:avLst/>
          </a:prstGeom>
          <a:noFill/>
          <a:effectLst/>
        </p:spPr>
        <p:txBody>
          <a:bodyPr wrap="square" rtlCol="0">
            <a:spAutoFit/>
          </a:bodyPr>
          <a:lstStyle/>
          <a:p>
            <a:r>
              <a:rPr lang="en-US" sz="2800" b="1" i="1" dirty="0" smtClean="0">
                <a:solidFill>
                  <a:srgbClr val="0B1BA1"/>
                </a:solidFill>
              </a:rPr>
              <a:t>A look at our </a:t>
            </a:r>
            <a:r>
              <a:rPr lang="en-US" sz="2800" b="1" i="1" dirty="0" err="1" smtClean="0">
                <a:solidFill>
                  <a:srgbClr val="0B1BA1"/>
                </a:solidFill>
              </a:rPr>
              <a:t>Facebook</a:t>
            </a:r>
            <a:r>
              <a:rPr lang="en-US" sz="2800" b="1" i="1" dirty="0" smtClean="0">
                <a:solidFill>
                  <a:srgbClr val="0B1BA1"/>
                </a:solidFill>
              </a:rPr>
              <a:t> pages</a:t>
            </a:r>
          </a:p>
        </p:txBody>
      </p:sp>
      <p:sp>
        <p:nvSpPr>
          <p:cNvPr id="7" name="Right Arrow 6"/>
          <p:cNvSpPr/>
          <p:nvPr/>
        </p:nvSpPr>
        <p:spPr>
          <a:xfrm>
            <a:off x="5410200" y="5779910"/>
            <a:ext cx="228600" cy="152400"/>
          </a:xfrm>
          <a:prstGeom prst="rightArrow">
            <a:avLst/>
          </a:prstGeom>
          <a:solidFill>
            <a:srgbClr val="FFC000"/>
          </a:solidFill>
          <a:ln>
            <a:noFill/>
          </a:ln>
          <a:effectLst>
            <a:outerShdw blurRad="50800" dist="38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0" name="TextBox 9"/>
          <p:cNvSpPr txBox="1"/>
          <p:nvPr/>
        </p:nvSpPr>
        <p:spPr>
          <a:xfrm>
            <a:off x="4800600" y="5687084"/>
            <a:ext cx="685800" cy="307777"/>
          </a:xfrm>
          <a:prstGeom prst="rect">
            <a:avLst/>
          </a:prstGeom>
          <a:noFill/>
          <a:effectLst>
            <a:outerShdw blurRad="50800" dist="38100" dir="8100000" algn="tr" rotWithShape="0">
              <a:prstClr val="black"/>
            </a:outerShdw>
          </a:effectLst>
        </p:spPr>
        <p:txBody>
          <a:bodyPr wrap="square" rtlCol="0">
            <a:spAutoFit/>
          </a:bodyPr>
          <a:lstStyle/>
          <a:p>
            <a:r>
              <a:rPr lang="en-US" sz="1400" b="1" dirty="0" smtClean="0">
                <a:solidFill>
                  <a:srgbClr val="FFC000"/>
                </a:solidFill>
                <a:effectLst>
                  <a:outerShdw blurRad="38100" dist="38100" dir="2700000" algn="tl">
                    <a:srgbClr val="000000">
                      <a:alpha val="43137"/>
                    </a:srgbClr>
                  </a:outerShdw>
                </a:effectLst>
              </a:rPr>
              <a:t>Go to:</a:t>
            </a:r>
            <a:endParaRPr lang="en-US" sz="1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5715000" y="5486400"/>
            <a:ext cx="2819400" cy="547714"/>
          </a:xfrm>
          <a:prstGeom prst="rect">
            <a:avLst/>
          </a:prstGeom>
          <a:noFill/>
        </p:spPr>
        <p:txBody>
          <a:bodyPr wrap="square" rtlCol="0">
            <a:spAutoFit/>
          </a:bodyPr>
          <a:lstStyle/>
          <a:p>
            <a:pPr>
              <a:lnSpc>
                <a:spcPct val="150000"/>
              </a:lnSpc>
            </a:pPr>
            <a:r>
              <a:rPr lang="en-US" sz="2200" dirty="0" smtClean="0">
                <a:solidFill>
                  <a:srgbClr val="E3E6FF">
                    <a:alpha val="80000"/>
                  </a:srgbClr>
                </a:solidFill>
                <a:hlinkClick r:id="rId2"/>
              </a:rPr>
              <a:t>Legion.org/</a:t>
            </a:r>
            <a:r>
              <a:rPr lang="en-US" sz="2200" dirty="0" err="1" smtClean="0">
                <a:solidFill>
                  <a:srgbClr val="E3E6FF">
                    <a:alpha val="80000"/>
                  </a:srgbClr>
                </a:solidFill>
                <a:hlinkClick r:id="rId2"/>
              </a:rPr>
              <a:t>facebook</a:t>
            </a:r>
            <a:endParaRPr lang="en-US" sz="2200" dirty="0" smtClean="0">
              <a:solidFill>
                <a:srgbClr val="E3E6FF">
                  <a:alpha val="80000"/>
                </a:srgbClr>
              </a:solidFill>
            </a:endParaRPr>
          </a:p>
        </p:txBody>
      </p:sp>
      <p:pic>
        <p:nvPicPr>
          <p:cNvPr id="12" name="Picture 11" descr="facebook-pages.jpg"/>
          <p:cNvPicPr>
            <a:picLocks noChangeAspect="1"/>
          </p:cNvPicPr>
          <p:nvPr/>
        </p:nvPicPr>
        <p:blipFill>
          <a:blip r:embed="rId3" cstate="print"/>
          <a:stretch>
            <a:fillRect/>
          </a:stretch>
        </p:blipFill>
        <p:spPr>
          <a:xfrm>
            <a:off x="4343400" y="2057400"/>
            <a:ext cx="4229768" cy="3200400"/>
          </a:xfrm>
          <a:prstGeom prst="rect">
            <a:avLst/>
          </a:prstGeom>
        </p:spPr>
      </p:pic>
      <p:sp>
        <p:nvSpPr>
          <p:cNvPr id="14" name="TextBox 13"/>
          <p:cNvSpPr txBox="1"/>
          <p:nvPr/>
        </p:nvSpPr>
        <p:spPr>
          <a:xfrm>
            <a:off x="533400" y="2071737"/>
            <a:ext cx="8077200" cy="3359061"/>
          </a:xfrm>
          <a:prstGeom prst="rect">
            <a:avLst/>
          </a:prstGeom>
          <a:noFill/>
          <a:effectLst/>
        </p:spPr>
        <p:txBody>
          <a:bodyPr wrap="square" rtlCol="0">
            <a:spAutoFit/>
          </a:bodyPr>
          <a:lstStyle/>
          <a:p>
            <a:pPr>
              <a:lnSpc>
                <a:spcPct val="150000"/>
              </a:lnSpc>
              <a:buFont typeface="Arial" pitchFamily="34" charset="0"/>
              <a:buChar char="•"/>
            </a:pPr>
            <a:r>
              <a:rPr lang="en-US" sz="2000" b="1" dirty="0" smtClean="0">
                <a:solidFill>
                  <a:srgbClr val="0B1BA1"/>
                </a:solidFill>
              </a:rPr>
              <a:t> </a:t>
            </a:r>
            <a:r>
              <a:rPr lang="en-US" sz="2400" b="1" dirty="0" smtClean="0">
                <a:solidFill>
                  <a:srgbClr val="0B1BA1"/>
                </a:solidFill>
              </a:rPr>
              <a:t>National Headquarters</a:t>
            </a:r>
          </a:p>
          <a:p>
            <a:pPr>
              <a:lnSpc>
                <a:spcPct val="150000"/>
              </a:lnSpc>
              <a:buFont typeface="Arial" pitchFamily="34" charset="0"/>
              <a:buChar char="•"/>
            </a:pPr>
            <a:r>
              <a:rPr lang="en-US" sz="2400" b="1" dirty="0" smtClean="0">
                <a:solidFill>
                  <a:srgbClr val="0B1BA1"/>
                </a:solidFill>
              </a:rPr>
              <a:t> Online Update</a:t>
            </a:r>
          </a:p>
          <a:p>
            <a:pPr>
              <a:lnSpc>
                <a:spcPct val="150000"/>
              </a:lnSpc>
              <a:buFont typeface="Arial" pitchFamily="34" charset="0"/>
              <a:buChar char="•"/>
            </a:pPr>
            <a:r>
              <a:rPr lang="en-US" sz="2400" b="1" dirty="0" smtClean="0">
                <a:solidFill>
                  <a:srgbClr val="0B1BA1"/>
                </a:solidFill>
              </a:rPr>
              <a:t> Legion Riders</a:t>
            </a:r>
          </a:p>
          <a:p>
            <a:pPr>
              <a:lnSpc>
                <a:spcPct val="150000"/>
              </a:lnSpc>
              <a:buFont typeface="Arial" pitchFamily="34" charset="0"/>
              <a:buChar char="•"/>
            </a:pPr>
            <a:r>
              <a:rPr lang="en-US" sz="2400" b="1" dirty="0" smtClean="0">
                <a:solidFill>
                  <a:srgbClr val="0B1BA1"/>
                </a:solidFill>
              </a:rPr>
              <a:t> Legion Baseball</a:t>
            </a:r>
          </a:p>
          <a:p>
            <a:pPr>
              <a:lnSpc>
                <a:spcPct val="150000"/>
              </a:lnSpc>
              <a:buFont typeface="Arial" pitchFamily="34" charset="0"/>
              <a:buChar char="•"/>
            </a:pPr>
            <a:r>
              <a:rPr lang="en-US" sz="2400" b="1" dirty="0" smtClean="0">
                <a:solidFill>
                  <a:srgbClr val="0B1BA1"/>
                </a:solidFill>
              </a:rPr>
              <a:t> Honor &amp; Remembrance</a:t>
            </a:r>
          </a:p>
          <a:p>
            <a:pPr>
              <a:lnSpc>
                <a:spcPct val="150000"/>
              </a:lnSpc>
              <a:buFont typeface="Arial" pitchFamily="34" charset="0"/>
              <a:buChar char="•"/>
            </a:pPr>
            <a:r>
              <a:rPr lang="en-US" sz="2400" b="1" dirty="0" smtClean="0">
                <a:solidFill>
                  <a:srgbClr val="0B1BA1"/>
                </a:solidFill>
              </a:rPr>
              <a:t> National Convention</a:t>
            </a:r>
          </a:p>
        </p:txBody>
      </p:sp>
      <p:sp>
        <p:nvSpPr>
          <p:cNvPr id="16" name="Title 1"/>
          <p:cNvSpPr>
            <a:spLocks noGrp="1"/>
          </p:cNvSpPr>
          <p:nvPr>
            <p:ph type="title"/>
          </p:nvPr>
        </p:nvSpPr>
        <p:spPr>
          <a:xfrm>
            <a:off x="457200" y="228600"/>
            <a:ext cx="8229600" cy="1143000"/>
          </a:xfrm>
        </p:spPr>
        <p:txBody>
          <a:bodyPr/>
          <a:lstStyle/>
          <a:p>
            <a:r>
              <a:rPr lang="en-US" dirty="0" smtClean="0"/>
              <a:t>Social Networks</a:t>
            </a:r>
            <a:endParaRPr lang="en-US" dirty="0"/>
          </a:p>
        </p:txBody>
      </p:sp>
      <p:sp>
        <p:nvSpPr>
          <p:cNvPr id="15" name="Footer Placeholder 14"/>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447800"/>
            <a:ext cx="7581900" cy="523220"/>
          </a:xfrm>
          <a:prstGeom prst="rect">
            <a:avLst/>
          </a:prstGeom>
          <a:noFill/>
          <a:effectLst/>
        </p:spPr>
        <p:txBody>
          <a:bodyPr wrap="square" rtlCol="0">
            <a:spAutoFit/>
          </a:bodyPr>
          <a:lstStyle/>
          <a:p>
            <a:r>
              <a:rPr lang="en-US" sz="2800" b="1" i="1" dirty="0" smtClean="0">
                <a:solidFill>
                  <a:srgbClr val="0B1BA1"/>
                </a:solidFill>
              </a:rPr>
              <a:t>A look at successful Facebook post from National</a:t>
            </a:r>
          </a:p>
        </p:txBody>
      </p:sp>
      <p:pic>
        <p:nvPicPr>
          <p:cNvPr id="15" name="Picture 14" descr="facebook-post1.jpg"/>
          <p:cNvPicPr>
            <a:picLocks noChangeAspect="1"/>
          </p:cNvPicPr>
          <p:nvPr/>
        </p:nvPicPr>
        <p:blipFill>
          <a:blip r:embed="rId3" cstate="print"/>
          <a:stretch>
            <a:fillRect/>
          </a:stretch>
        </p:blipFill>
        <p:spPr>
          <a:xfrm>
            <a:off x="2247900" y="2133601"/>
            <a:ext cx="4648200" cy="3868300"/>
          </a:xfrm>
          <a:prstGeom prst="rect">
            <a:avLst/>
          </a:prstGeom>
          <a:ln>
            <a:solidFill>
              <a:schemeClr val="tx1"/>
            </a:solidFill>
          </a:ln>
        </p:spPr>
      </p:pic>
      <p:sp>
        <p:nvSpPr>
          <p:cNvPr id="8" name="Title 1"/>
          <p:cNvSpPr>
            <a:spLocks noGrp="1"/>
          </p:cNvSpPr>
          <p:nvPr>
            <p:ph type="title"/>
          </p:nvPr>
        </p:nvSpPr>
        <p:spPr>
          <a:xfrm>
            <a:off x="457200" y="228600"/>
            <a:ext cx="8229600" cy="1143000"/>
          </a:xfrm>
        </p:spPr>
        <p:txBody>
          <a:bodyPr/>
          <a:lstStyle/>
          <a:p>
            <a:r>
              <a:rPr lang="en-US" dirty="0" smtClean="0"/>
              <a:t>Social Networks</a:t>
            </a:r>
            <a:endParaRPr lang="en-US" dirty="0"/>
          </a:p>
        </p:txBody>
      </p:sp>
      <p:sp>
        <p:nvSpPr>
          <p:cNvPr id="7" name="Footer Placeholder 6"/>
          <p:cNvSpPr>
            <a:spLocks noGrp="1"/>
          </p:cNvSpPr>
          <p:nvPr>
            <p:ph type="ftr" sz="quarter" idx="11"/>
          </p:nvPr>
        </p:nvSpPr>
        <p:spPr/>
        <p:txBody>
          <a:bodyPr/>
          <a:lstStyle/>
          <a:p>
            <a:r>
              <a:rPr lang="en-US" dirty="0" smtClean="0"/>
              <a:t>The American Legion</a:t>
            </a:r>
            <a:endParaRPr lang="en-US" dirty="0"/>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1504890"/>
            <a:ext cx="6324600" cy="584775"/>
          </a:xfrm>
          <a:prstGeom prst="rect">
            <a:avLst/>
          </a:prstGeom>
          <a:noFill/>
          <a:effectLst/>
        </p:spPr>
        <p:txBody>
          <a:bodyPr wrap="square" rtlCol="0">
            <a:spAutoFit/>
          </a:bodyPr>
          <a:lstStyle/>
          <a:p>
            <a:r>
              <a:rPr lang="en-US" sz="3200" b="1" i="1" dirty="0" smtClean="0">
                <a:solidFill>
                  <a:srgbClr val="0B1BA1"/>
                </a:solidFill>
              </a:rPr>
              <a:t>Other social media worth mention</a:t>
            </a:r>
          </a:p>
        </p:txBody>
      </p:sp>
      <p:pic>
        <p:nvPicPr>
          <p:cNvPr id="7" name="Picture 6" descr="social-other.jpg"/>
          <p:cNvPicPr>
            <a:picLocks noChangeAspect="1"/>
          </p:cNvPicPr>
          <p:nvPr/>
        </p:nvPicPr>
        <p:blipFill>
          <a:blip r:embed="rId3" cstate="print"/>
          <a:stretch>
            <a:fillRect/>
          </a:stretch>
        </p:blipFill>
        <p:spPr>
          <a:xfrm>
            <a:off x="762000" y="2590800"/>
            <a:ext cx="7519987" cy="2200133"/>
          </a:xfrm>
          <a:prstGeom prst="rect">
            <a:avLst/>
          </a:prstGeom>
        </p:spPr>
      </p:pic>
      <p:sp>
        <p:nvSpPr>
          <p:cNvPr id="10" name="TextBox 9"/>
          <p:cNvSpPr txBox="1"/>
          <p:nvPr/>
        </p:nvSpPr>
        <p:spPr>
          <a:xfrm>
            <a:off x="1143000" y="4724400"/>
            <a:ext cx="1396539" cy="547714"/>
          </a:xfrm>
          <a:prstGeom prst="rect">
            <a:avLst/>
          </a:prstGeom>
          <a:noFill/>
        </p:spPr>
        <p:txBody>
          <a:bodyPr wrap="square" rtlCol="0">
            <a:spAutoFit/>
          </a:bodyPr>
          <a:lstStyle/>
          <a:p>
            <a:pPr algn="ctr">
              <a:lnSpc>
                <a:spcPct val="150000"/>
              </a:lnSpc>
            </a:pPr>
            <a:r>
              <a:rPr lang="en-US" sz="2200" dirty="0" smtClean="0">
                <a:solidFill>
                  <a:schemeClr val="bg1"/>
                </a:solidFill>
              </a:rPr>
              <a:t>LinkedIn</a:t>
            </a:r>
          </a:p>
        </p:txBody>
      </p:sp>
      <p:sp>
        <p:nvSpPr>
          <p:cNvPr id="11" name="TextBox 10"/>
          <p:cNvSpPr txBox="1"/>
          <p:nvPr/>
        </p:nvSpPr>
        <p:spPr>
          <a:xfrm>
            <a:off x="3884817" y="4724400"/>
            <a:ext cx="1396539" cy="547714"/>
          </a:xfrm>
          <a:prstGeom prst="rect">
            <a:avLst/>
          </a:prstGeom>
          <a:noFill/>
        </p:spPr>
        <p:txBody>
          <a:bodyPr wrap="square" rtlCol="0">
            <a:spAutoFit/>
          </a:bodyPr>
          <a:lstStyle/>
          <a:p>
            <a:pPr algn="ctr">
              <a:lnSpc>
                <a:spcPct val="150000"/>
              </a:lnSpc>
            </a:pPr>
            <a:r>
              <a:rPr lang="en-US" sz="2200" dirty="0" smtClean="0">
                <a:solidFill>
                  <a:schemeClr val="bg1"/>
                </a:solidFill>
              </a:rPr>
              <a:t>Google+</a:t>
            </a:r>
          </a:p>
        </p:txBody>
      </p:sp>
      <p:sp>
        <p:nvSpPr>
          <p:cNvPr id="12" name="TextBox 11"/>
          <p:cNvSpPr txBox="1"/>
          <p:nvPr/>
        </p:nvSpPr>
        <p:spPr>
          <a:xfrm>
            <a:off x="6477000" y="4724400"/>
            <a:ext cx="1396539" cy="547714"/>
          </a:xfrm>
          <a:prstGeom prst="rect">
            <a:avLst/>
          </a:prstGeom>
          <a:noFill/>
        </p:spPr>
        <p:txBody>
          <a:bodyPr wrap="square" rtlCol="0">
            <a:spAutoFit/>
          </a:bodyPr>
          <a:lstStyle/>
          <a:p>
            <a:pPr algn="ctr">
              <a:lnSpc>
                <a:spcPct val="150000"/>
              </a:lnSpc>
            </a:pPr>
            <a:r>
              <a:rPr lang="en-US" sz="2200" dirty="0" err="1" smtClean="0">
                <a:solidFill>
                  <a:schemeClr val="bg1"/>
                </a:solidFill>
              </a:rPr>
              <a:t>Pinterest</a:t>
            </a:r>
            <a:endParaRPr lang="en-US" sz="2200" dirty="0" smtClean="0">
              <a:solidFill>
                <a:schemeClr val="bg1"/>
              </a:solidFill>
            </a:endParaRPr>
          </a:p>
        </p:txBody>
      </p:sp>
      <p:sp>
        <p:nvSpPr>
          <p:cNvPr id="15"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Social Networks</a:t>
            </a:r>
            <a:endParaRPr lang="en-US" sz="5400"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1295400"/>
            <a:ext cx="7620000" cy="3970318"/>
          </a:xfrm>
          <a:prstGeom prst="rect">
            <a:avLst/>
          </a:prstGeom>
          <a:noFill/>
          <a:effectLst/>
        </p:spPr>
        <p:txBody>
          <a:bodyPr wrap="square" rtlCol="0">
            <a:spAutoFit/>
          </a:bodyPr>
          <a:lstStyle/>
          <a:p>
            <a:r>
              <a:rPr lang="en-US" sz="2800" b="1" dirty="0" smtClean="0">
                <a:solidFill>
                  <a:srgbClr val="FF0000"/>
                </a:solidFill>
              </a:rPr>
              <a:t>MyLegion.org is designed to connect members of The American Legion to their Post and Department leadership.</a:t>
            </a:r>
          </a:p>
          <a:p>
            <a:endParaRPr lang="en-US" sz="2800" b="1" dirty="0" smtClean="0">
              <a:solidFill>
                <a:srgbClr val="0B1BA1"/>
              </a:solidFill>
            </a:endParaRPr>
          </a:p>
          <a:p>
            <a:pPr>
              <a:buFont typeface="Arial" pitchFamily="34" charset="0"/>
              <a:buChar char="•"/>
            </a:pPr>
            <a:r>
              <a:rPr lang="en-US" sz="2800" b="1" dirty="0" smtClean="0">
                <a:solidFill>
                  <a:srgbClr val="0B1BA1"/>
                </a:solidFill>
              </a:rPr>
              <a:t> Membership information - view member renewals</a:t>
            </a:r>
          </a:p>
          <a:p>
            <a:pPr>
              <a:buFont typeface="Arial" pitchFamily="34" charset="0"/>
              <a:buChar char="•"/>
            </a:pPr>
            <a:r>
              <a:rPr lang="en-US" sz="2800" b="1" dirty="0" smtClean="0">
                <a:solidFill>
                  <a:srgbClr val="0B1BA1"/>
                </a:solidFill>
              </a:rPr>
              <a:t> Data change forms</a:t>
            </a:r>
          </a:p>
          <a:p>
            <a:pPr>
              <a:buFont typeface="Arial" pitchFamily="34" charset="0"/>
              <a:buChar char="•"/>
            </a:pPr>
            <a:r>
              <a:rPr lang="en-US" sz="2800" b="1" dirty="0" smtClean="0">
                <a:solidFill>
                  <a:srgbClr val="0B1BA1"/>
                </a:solidFill>
              </a:rPr>
              <a:t> Consolidated Post Reports</a:t>
            </a:r>
          </a:p>
          <a:p>
            <a:pPr>
              <a:buFont typeface="Arial" pitchFamily="34" charset="0"/>
              <a:buChar char="•"/>
            </a:pPr>
            <a:r>
              <a:rPr lang="en-US" sz="2800" b="1" dirty="0" smtClean="0">
                <a:solidFill>
                  <a:srgbClr val="0B1BA1"/>
                </a:solidFill>
              </a:rPr>
              <a:t> Search for expired members</a:t>
            </a:r>
          </a:p>
        </p:txBody>
      </p:sp>
      <p:sp>
        <p:nvSpPr>
          <p:cNvPr id="7" name="Right Arrow 6"/>
          <p:cNvSpPr/>
          <p:nvPr/>
        </p:nvSpPr>
        <p:spPr>
          <a:xfrm>
            <a:off x="3657600" y="5703710"/>
            <a:ext cx="228600" cy="152400"/>
          </a:xfrm>
          <a:prstGeom prst="rightArrow">
            <a:avLst/>
          </a:prstGeom>
          <a:solidFill>
            <a:srgbClr val="FFC000"/>
          </a:solidFill>
          <a:ln>
            <a:noFill/>
          </a:ln>
          <a:effectLst>
            <a:outerShdw blurRad="50800" dist="381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0" y="5610884"/>
            <a:ext cx="685800" cy="307777"/>
          </a:xfrm>
          <a:prstGeom prst="rect">
            <a:avLst/>
          </a:prstGeom>
          <a:noFill/>
          <a:effectLst/>
        </p:spPr>
        <p:txBody>
          <a:bodyPr wrap="square" rtlCol="0">
            <a:spAutoFit/>
          </a:bodyPr>
          <a:lstStyle/>
          <a:p>
            <a:r>
              <a:rPr lang="en-US" sz="1400" b="1" dirty="0" smtClean="0">
                <a:solidFill>
                  <a:srgbClr val="FF0000"/>
                </a:solidFill>
              </a:rPr>
              <a:t>Go to</a:t>
            </a:r>
            <a:r>
              <a:rPr lang="en-US" sz="1400" b="1" dirty="0" smtClean="0">
                <a:solidFill>
                  <a:srgbClr val="FFC000"/>
                </a:solidFill>
              </a:rPr>
              <a:t>:</a:t>
            </a:r>
            <a:endParaRPr lang="en-US" sz="1400" b="1" dirty="0">
              <a:solidFill>
                <a:srgbClr val="FFC000"/>
              </a:solidFill>
            </a:endParaRPr>
          </a:p>
        </p:txBody>
      </p:sp>
      <p:sp>
        <p:nvSpPr>
          <p:cNvPr id="11" name="TextBox 10"/>
          <p:cNvSpPr txBox="1"/>
          <p:nvPr/>
        </p:nvSpPr>
        <p:spPr>
          <a:xfrm>
            <a:off x="3909848" y="5429853"/>
            <a:ext cx="2387139" cy="547714"/>
          </a:xfrm>
          <a:prstGeom prst="rect">
            <a:avLst/>
          </a:prstGeom>
          <a:noFill/>
          <a:effectLst/>
        </p:spPr>
        <p:txBody>
          <a:bodyPr wrap="square" rtlCol="0">
            <a:spAutoFit/>
          </a:bodyPr>
          <a:lstStyle/>
          <a:p>
            <a:pPr>
              <a:lnSpc>
                <a:spcPct val="150000"/>
              </a:lnSpc>
            </a:pPr>
            <a:r>
              <a:rPr lang="en-US" sz="2200" b="1" dirty="0" smtClean="0">
                <a:solidFill>
                  <a:schemeClr val="bg1"/>
                </a:solidFill>
                <a:hlinkClick r:id="rId3"/>
              </a:rPr>
              <a:t>MyLegion.org</a:t>
            </a:r>
            <a:endParaRPr lang="en-US" sz="2200" b="1" dirty="0" smtClean="0">
              <a:solidFill>
                <a:schemeClr val="bg1"/>
              </a:solidFill>
            </a:endParaRPr>
          </a:p>
        </p:txBody>
      </p:sp>
      <p:sp>
        <p:nvSpPr>
          <p:cNvPr id="14" name="Title 1"/>
          <p:cNvSpPr>
            <a:spLocks noGrp="1"/>
          </p:cNvSpPr>
          <p:nvPr>
            <p:ph type="title"/>
          </p:nvPr>
        </p:nvSpPr>
        <p:spPr>
          <a:xfrm>
            <a:off x="457200" y="228600"/>
            <a:ext cx="8229600" cy="1143000"/>
          </a:xfrm>
        </p:spPr>
        <p:txBody>
          <a:bodyPr>
            <a:normAutofit/>
          </a:bodyPr>
          <a:lstStyle/>
          <a:p>
            <a:r>
              <a:rPr lang="en-US" sz="5400" dirty="0" smtClean="0">
                <a:effectLst>
                  <a:outerShdw blurRad="38100" dist="38100" dir="2700000" algn="tl">
                    <a:srgbClr val="000000">
                      <a:alpha val="43137"/>
                    </a:srgbClr>
                  </a:outerShdw>
                </a:effectLst>
              </a:rPr>
              <a:t>myLegion.org</a:t>
            </a:r>
            <a:endParaRPr lang="en-US" sz="5400" dirty="0">
              <a:effectLst>
                <a:outerShdw blurRad="38100" dist="38100" dir="2700000" algn="tl">
                  <a:srgbClr val="000000">
                    <a:alpha val="43137"/>
                  </a:srgbClr>
                </a:outerShdw>
              </a:effectLst>
            </a:endParaRPr>
          </a:p>
        </p:txBody>
      </p:sp>
      <p:sp>
        <p:nvSpPr>
          <p:cNvPr id="12" name="Footer Placeholder 11"/>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estions.jpg"/>
          <p:cNvPicPr>
            <a:picLocks noChangeAspect="1"/>
          </p:cNvPicPr>
          <p:nvPr/>
        </p:nvPicPr>
        <p:blipFill>
          <a:blip r:embed="rId2" cstate="print"/>
          <a:stretch>
            <a:fillRect/>
          </a:stretch>
        </p:blipFill>
        <p:spPr>
          <a:xfrm>
            <a:off x="1008740" y="738187"/>
            <a:ext cx="7126521" cy="4748213"/>
          </a:xfrm>
          <a:prstGeom prst="rect">
            <a:avLst/>
          </a:prstGeom>
        </p:spPr>
      </p:pic>
      <p:sp>
        <p:nvSpPr>
          <p:cNvPr id="3" name="Footer Placeholder 2"/>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447800"/>
            <a:ext cx="4114800" cy="584775"/>
          </a:xfrm>
          <a:prstGeom prst="rect">
            <a:avLst/>
          </a:prstGeom>
          <a:noFill/>
          <a:effectLst/>
        </p:spPr>
        <p:txBody>
          <a:bodyPr wrap="square" rtlCol="0">
            <a:spAutoFit/>
          </a:bodyPr>
          <a:lstStyle/>
          <a:p>
            <a:r>
              <a:rPr lang="en-US" sz="3200" i="1" dirty="0" smtClean="0"/>
              <a:t>Why e-newsletters?</a:t>
            </a:r>
            <a:endParaRPr lang="en-US" sz="3200" i="1" dirty="0"/>
          </a:p>
        </p:txBody>
      </p:sp>
      <p:sp>
        <p:nvSpPr>
          <p:cNvPr id="10" name="TextBox 9"/>
          <p:cNvSpPr txBox="1"/>
          <p:nvPr/>
        </p:nvSpPr>
        <p:spPr>
          <a:xfrm>
            <a:off x="533400" y="2133600"/>
            <a:ext cx="8001000" cy="1697068"/>
          </a:xfrm>
          <a:prstGeom prst="rect">
            <a:avLst/>
          </a:prstGeom>
          <a:noFill/>
          <a:effectLst/>
        </p:spPr>
        <p:txBody>
          <a:bodyPr wrap="square" rtlCol="0">
            <a:spAutoFit/>
          </a:bodyPr>
          <a:lstStyle/>
          <a:p>
            <a:pPr>
              <a:lnSpc>
                <a:spcPct val="150000"/>
              </a:lnSpc>
            </a:pPr>
            <a:r>
              <a:rPr lang="en-US" sz="2400" dirty="0" smtClean="0"/>
              <a:t>E-newsletters are an effective means to drive traffic to your website, engage and inform your members and identify the needs of our community.</a:t>
            </a:r>
          </a:p>
        </p:txBody>
      </p:sp>
      <p:sp>
        <p:nvSpPr>
          <p:cNvPr id="7" name="TextBox 6"/>
          <p:cNvSpPr txBox="1"/>
          <p:nvPr/>
        </p:nvSpPr>
        <p:spPr>
          <a:xfrm>
            <a:off x="1828800" y="3810000"/>
            <a:ext cx="5105400" cy="2308324"/>
          </a:xfrm>
          <a:prstGeom prst="rect">
            <a:avLst/>
          </a:prstGeom>
          <a:noFill/>
          <a:effectLst/>
        </p:spPr>
        <p:txBody>
          <a:bodyPr wrap="square" rtlCol="0">
            <a:spAutoFit/>
          </a:bodyPr>
          <a:lstStyle/>
          <a:p>
            <a:pPr>
              <a:lnSpc>
                <a:spcPct val="150000"/>
              </a:lnSpc>
              <a:buFont typeface="Arial" pitchFamily="34" charset="0"/>
              <a:buChar char="•"/>
            </a:pPr>
            <a:r>
              <a:rPr lang="en-US" sz="2200" dirty="0" smtClean="0"/>
              <a:t> </a:t>
            </a:r>
            <a:r>
              <a:rPr lang="en-US" sz="2400" dirty="0" smtClean="0"/>
              <a:t>Your members use e-mail</a:t>
            </a:r>
          </a:p>
          <a:p>
            <a:pPr>
              <a:lnSpc>
                <a:spcPct val="150000"/>
              </a:lnSpc>
              <a:buFont typeface="Arial" pitchFamily="34" charset="0"/>
              <a:buChar char="•"/>
            </a:pPr>
            <a:r>
              <a:rPr lang="en-US" sz="2400" dirty="0" smtClean="0"/>
              <a:t> Low costs</a:t>
            </a:r>
          </a:p>
          <a:p>
            <a:pPr>
              <a:lnSpc>
                <a:spcPct val="150000"/>
              </a:lnSpc>
              <a:buFont typeface="Arial" pitchFamily="34" charset="0"/>
              <a:buChar char="•"/>
            </a:pPr>
            <a:r>
              <a:rPr lang="en-US" sz="2400" dirty="0" smtClean="0"/>
              <a:t> Revenue generation</a:t>
            </a:r>
          </a:p>
          <a:p>
            <a:pPr>
              <a:lnSpc>
                <a:spcPct val="150000"/>
              </a:lnSpc>
              <a:buFont typeface="Arial" pitchFamily="34" charset="0"/>
              <a:buChar char="•"/>
            </a:pPr>
            <a:r>
              <a:rPr lang="en-US" sz="2400" dirty="0" smtClean="0"/>
              <a:t> Member retention</a:t>
            </a:r>
          </a:p>
        </p:txBody>
      </p:sp>
      <p:sp>
        <p:nvSpPr>
          <p:cNvPr id="8" name="Title 1"/>
          <p:cNvSpPr>
            <a:spLocks noGrp="1"/>
          </p:cNvSpPr>
          <p:nvPr>
            <p:ph type="title"/>
          </p:nvPr>
        </p:nvSpPr>
        <p:spPr/>
        <p:txBody>
          <a:bodyPr/>
          <a:lstStyle/>
          <a:p>
            <a:r>
              <a:rPr lang="en-US" dirty="0" smtClean="0"/>
              <a:t>E-mail Marketing</a:t>
            </a:r>
            <a:endParaRPr lang="en-US" dirty="0"/>
          </a:p>
        </p:txBody>
      </p:sp>
      <p:sp>
        <p:nvSpPr>
          <p:cNvPr id="11" name="Footer Placeholder 10"/>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504890"/>
            <a:ext cx="5257800" cy="584775"/>
          </a:xfrm>
          <a:prstGeom prst="rect">
            <a:avLst/>
          </a:prstGeom>
          <a:noFill/>
          <a:effectLst/>
        </p:spPr>
        <p:txBody>
          <a:bodyPr wrap="square" rtlCol="0">
            <a:spAutoFit/>
          </a:bodyPr>
          <a:lstStyle/>
          <a:p>
            <a:r>
              <a:rPr lang="en-US" sz="3200" b="1" i="1" dirty="0" smtClean="0"/>
              <a:t>Services</a:t>
            </a:r>
            <a:endParaRPr lang="en-US" sz="3200" b="1" i="1" dirty="0"/>
          </a:p>
        </p:txBody>
      </p:sp>
      <p:sp>
        <p:nvSpPr>
          <p:cNvPr id="10" name="TextBox 9"/>
          <p:cNvSpPr txBox="1"/>
          <p:nvPr/>
        </p:nvSpPr>
        <p:spPr>
          <a:xfrm>
            <a:off x="609600" y="2133600"/>
            <a:ext cx="7848600" cy="3323987"/>
          </a:xfrm>
          <a:prstGeom prst="rect">
            <a:avLst/>
          </a:prstGeom>
          <a:noFill/>
          <a:effectLst/>
        </p:spPr>
        <p:txBody>
          <a:bodyPr wrap="square" rtlCol="0">
            <a:spAutoFit/>
          </a:bodyPr>
          <a:lstStyle/>
          <a:p>
            <a:pPr>
              <a:lnSpc>
                <a:spcPct val="150000"/>
              </a:lnSpc>
              <a:buFont typeface="Arial" pitchFamily="34" charset="0"/>
              <a:buChar char="•"/>
            </a:pPr>
            <a:r>
              <a:rPr lang="en-US" sz="2800" dirty="0" smtClean="0"/>
              <a:t> Easy to use</a:t>
            </a:r>
          </a:p>
          <a:p>
            <a:pPr>
              <a:lnSpc>
                <a:spcPct val="150000"/>
              </a:lnSpc>
              <a:buFont typeface="Arial" pitchFamily="34" charset="0"/>
              <a:buChar char="•"/>
            </a:pPr>
            <a:r>
              <a:rPr lang="en-US" sz="2800" dirty="0"/>
              <a:t> </a:t>
            </a:r>
            <a:r>
              <a:rPr lang="en-US" sz="2800" dirty="0" smtClean="0"/>
              <a:t>Import e-mail lists</a:t>
            </a:r>
          </a:p>
          <a:p>
            <a:pPr>
              <a:lnSpc>
                <a:spcPct val="150000"/>
              </a:lnSpc>
              <a:buFont typeface="Arial" pitchFamily="34" charset="0"/>
              <a:buChar char="•"/>
            </a:pPr>
            <a:r>
              <a:rPr lang="en-US" sz="2800" dirty="0"/>
              <a:t> </a:t>
            </a:r>
            <a:r>
              <a:rPr lang="en-US" sz="2800" dirty="0" smtClean="0"/>
              <a:t>Select templates</a:t>
            </a:r>
          </a:p>
          <a:p>
            <a:pPr>
              <a:lnSpc>
                <a:spcPct val="150000"/>
              </a:lnSpc>
              <a:buFont typeface="Arial" pitchFamily="34" charset="0"/>
              <a:buChar char="•"/>
            </a:pPr>
            <a:r>
              <a:rPr lang="en-US" sz="2800" dirty="0"/>
              <a:t> </a:t>
            </a:r>
            <a:r>
              <a:rPr lang="en-US" sz="2800" dirty="0" smtClean="0"/>
              <a:t>Up to 2,000 subscribers</a:t>
            </a:r>
          </a:p>
          <a:p>
            <a:pPr>
              <a:lnSpc>
                <a:spcPct val="150000"/>
              </a:lnSpc>
              <a:buFont typeface="Arial" pitchFamily="34" charset="0"/>
              <a:buChar char="•"/>
            </a:pPr>
            <a:r>
              <a:rPr lang="en-US" sz="2800" dirty="0"/>
              <a:t> </a:t>
            </a:r>
            <a:r>
              <a:rPr lang="en-US" sz="2800" dirty="0" smtClean="0"/>
              <a:t>Up to 12,000 emails / mo.</a:t>
            </a:r>
            <a:endParaRPr lang="en-US" sz="2200" dirty="0" smtClean="0"/>
          </a:p>
        </p:txBody>
      </p:sp>
      <p:pic>
        <p:nvPicPr>
          <p:cNvPr id="11" name="Picture 10" descr="mailchimp.jpg">
            <a:hlinkClick r:id="rId3"/>
          </p:cNvPr>
          <p:cNvPicPr>
            <a:picLocks noChangeAspect="1"/>
          </p:cNvPicPr>
          <p:nvPr/>
        </p:nvPicPr>
        <p:blipFill>
          <a:blip r:embed="rId4" cstate="print"/>
          <a:stretch>
            <a:fillRect/>
          </a:stretch>
        </p:blipFill>
        <p:spPr>
          <a:xfrm>
            <a:off x="4876800" y="1676400"/>
            <a:ext cx="3800475" cy="3614177"/>
          </a:xfrm>
          <a:prstGeom prst="rect">
            <a:avLst/>
          </a:prstGeom>
        </p:spPr>
      </p:pic>
      <p:sp>
        <p:nvSpPr>
          <p:cNvPr id="16" name="Title 1"/>
          <p:cNvSpPr>
            <a:spLocks noGrp="1"/>
          </p:cNvSpPr>
          <p:nvPr>
            <p:ph type="title"/>
          </p:nvPr>
        </p:nvSpPr>
        <p:spPr/>
        <p:txBody>
          <a:bodyPr/>
          <a:lstStyle/>
          <a:p>
            <a:r>
              <a:rPr lang="en-US" dirty="0" smtClean="0"/>
              <a:t>E-mail Marketing</a:t>
            </a:r>
            <a:endParaRPr lang="en-US" dirty="0"/>
          </a:p>
        </p:txBody>
      </p:sp>
      <p:sp>
        <p:nvSpPr>
          <p:cNvPr id="15" name="Footer Placeholder 14"/>
          <p:cNvSpPr>
            <a:spLocks noGrp="1"/>
          </p:cNvSpPr>
          <p:nvPr>
            <p:ph type="ftr" sz="quarter" idx="11"/>
          </p:nvPr>
        </p:nvSpPr>
        <p:spPr/>
        <p:txBody>
          <a:bodyPr/>
          <a:lstStyle/>
          <a:p>
            <a:r>
              <a:rPr lang="en-US" smtClean="0"/>
              <a:t>The American Legion</a:t>
            </a:r>
            <a:endParaRPr lang="en-US"/>
          </a:p>
        </p:txBody>
      </p:sp>
      <p:sp>
        <p:nvSpPr>
          <p:cNvPr id="17" name="TextBox 16">
            <a:hlinkClick r:id="rId5"/>
          </p:cNvPr>
          <p:cNvSpPr txBox="1"/>
          <p:nvPr/>
        </p:nvSpPr>
        <p:spPr>
          <a:xfrm>
            <a:off x="4800600" y="5486400"/>
            <a:ext cx="3810000" cy="464871"/>
          </a:xfrm>
          <a:prstGeom prst="rect">
            <a:avLst/>
          </a:prstGeom>
          <a:noFill/>
          <a:effectLst/>
        </p:spPr>
        <p:txBody>
          <a:bodyPr wrap="square" rtlCol="0">
            <a:spAutoFit/>
          </a:bodyPr>
          <a:lstStyle/>
          <a:p>
            <a:pPr algn="r">
              <a:lnSpc>
                <a:spcPct val="150000"/>
              </a:lnSpc>
            </a:pPr>
            <a:r>
              <a:rPr lang="en-US" b="1" i="1" dirty="0" smtClean="0">
                <a:hlinkClick r:id="rId5"/>
              </a:rPr>
              <a:t>The  top 10 email marketing services</a:t>
            </a:r>
            <a:endParaRPr lang="en-US" b="1" i="1" dirty="0" smtClean="0"/>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371600"/>
            <a:ext cx="4114800" cy="584775"/>
          </a:xfrm>
          <a:prstGeom prst="rect">
            <a:avLst/>
          </a:prstGeom>
          <a:noFill/>
          <a:effectLst/>
        </p:spPr>
        <p:txBody>
          <a:bodyPr wrap="square" rtlCol="0">
            <a:spAutoFit/>
          </a:bodyPr>
          <a:lstStyle/>
          <a:p>
            <a:r>
              <a:rPr lang="en-US" sz="3200" b="1" i="1" dirty="0" smtClean="0"/>
              <a:t>Tips</a:t>
            </a:r>
            <a:endParaRPr lang="en-US" sz="3200" b="1" i="1" dirty="0"/>
          </a:p>
        </p:txBody>
      </p:sp>
      <p:sp>
        <p:nvSpPr>
          <p:cNvPr id="10" name="TextBox 9"/>
          <p:cNvSpPr txBox="1"/>
          <p:nvPr/>
        </p:nvSpPr>
        <p:spPr>
          <a:xfrm>
            <a:off x="457200" y="2209800"/>
            <a:ext cx="8077200" cy="3323987"/>
          </a:xfrm>
          <a:prstGeom prst="rect">
            <a:avLst/>
          </a:prstGeom>
          <a:noFill/>
          <a:effectLst/>
        </p:spPr>
        <p:txBody>
          <a:bodyPr wrap="square" rtlCol="0">
            <a:spAutoFit/>
          </a:bodyPr>
          <a:lstStyle/>
          <a:p>
            <a:pPr>
              <a:lnSpc>
                <a:spcPct val="150000"/>
              </a:lnSpc>
              <a:buFont typeface="Arial" pitchFamily="34" charset="0"/>
              <a:buChar char="•"/>
            </a:pPr>
            <a:r>
              <a:rPr lang="en-US" sz="2800" dirty="0" smtClean="0"/>
              <a:t> Subject line is </a:t>
            </a:r>
            <a:r>
              <a:rPr lang="en-US" sz="2800" b="1" dirty="0" smtClean="0"/>
              <a:t>KEY!</a:t>
            </a:r>
            <a:endParaRPr lang="en-US" sz="2800" dirty="0" smtClean="0"/>
          </a:p>
          <a:p>
            <a:pPr>
              <a:lnSpc>
                <a:spcPct val="150000"/>
              </a:lnSpc>
              <a:buFont typeface="Arial" pitchFamily="34" charset="0"/>
              <a:buChar char="•"/>
            </a:pPr>
            <a:r>
              <a:rPr lang="en-US" sz="2800" dirty="0"/>
              <a:t> </a:t>
            </a:r>
            <a:r>
              <a:rPr lang="en-US" sz="2800" dirty="0" smtClean="0"/>
              <a:t>Make it </a:t>
            </a:r>
            <a:r>
              <a:rPr lang="en-US" sz="2800" b="1" dirty="0" smtClean="0"/>
              <a:t>Useful</a:t>
            </a:r>
            <a:r>
              <a:rPr lang="en-US" sz="2800" dirty="0" smtClean="0"/>
              <a:t>. </a:t>
            </a:r>
          </a:p>
          <a:p>
            <a:pPr>
              <a:lnSpc>
                <a:spcPct val="150000"/>
              </a:lnSpc>
              <a:buFont typeface="Arial" pitchFamily="34" charset="0"/>
              <a:buChar char="•"/>
            </a:pPr>
            <a:r>
              <a:rPr lang="en-US" sz="2800" dirty="0" smtClean="0"/>
              <a:t> Make it </a:t>
            </a:r>
            <a:r>
              <a:rPr lang="en-US" sz="2800" b="1" dirty="0" smtClean="0"/>
              <a:t>Interesting</a:t>
            </a:r>
            <a:r>
              <a:rPr lang="en-US" sz="2800" dirty="0" smtClean="0"/>
              <a:t>. </a:t>
            </a:r>
          </a:p>
          <a:p>
            <a:pPr>
              <a:lnSpc>
                <a:spcPct val="150000"/>
              </a:lnSpc>
              <a:buFont typeface="Arial" pitchFamily="34" charset="0"/>
              <a:buChar char="•"/>
            </a:pPr>
            <a:r>
              <a:rPr lang="en-US" sz="2800" dirty="0" smtClean="0"/>
              <a:t> Keep it </a:t>
            </a:r>
            <a:r>
              <a:rPr lang="en-US" sz="2800" b="1" dirty="0" smtClean="0"/>
              <a:t>Simple</a:t>
            </a:r>
            <a:r>
              <a:rPr lang="en-US" sz="2800" dirty="0" smtClean="0"/>
              <a:t>. </a:t>
            </a:r>
          </a:p>
          <a:p>
            <a:pPr>
              <a:lnSpc>
                <a:spcPct val="150000"/>
              </a:lnSpc>
              <a:buFont typeface="Arial" pitchFamily="34" charset="0"/>
              <a:buChar char="•"/>
            </a:pPr>
            <a:r>
              <a:rPr lang="en-US" sz="2800" dirty="0"/>
              <a:t> </a:t>
            </a:r>
            <a:r>
              <a:rPr lang="en-US" sz="2800" dirty="0" smtClean="0"/>
              <a:t>Link to </a:t>
            </a:r>
            <a:r>
              <a:rPr lang="en-US" sz="2800" b="1" dirty="0" smtClean="0"/>
              <a:t>Website</a:t>
            </a:r>
            <a:r>
              <a:rPr lang="en-US" sz="2800" dirty="0" smtClean="0"/>
              <a:t>.</a:t>
            </a:r>
          </a:p>
        </p:txBody>
      </p:sp>
      <p:sp>
        <p:nvSpPr>
          <p:cNvPr id="8" name="Title 1"/>
          <p:cNvSpPr>
            <a:spLocks noGrp="1"/>
          </p:cNvSpPr>
          <p:nvPr>
            <p:ph type="title"/>
          </p:nvPr>
        </p:nvSpPr>
        <p:spPr/>
        <p:txBody>
          <a:bodyPr/>
          <a:lstStyle/>
          <a:p>
            <a:r>
              <a:rPr lang="en-US" dirty="0" smtClean="0"/>
              <a:t>E-mail Marketing</a:t>
            </a:r>
            <a:endParaRPr lang="en-US" dirty="0"/>
          </a:p>
        </p:txBody>
      </p:sp>
      <p:sp>
        <p:nvSpPr>
          <p:cNvPr id="12" name="Footer Placeholder 11"/>
          <p:cNvSpPr>
            <a:spLocks noGrp="1"/>
          </p:cNvSpPr>
          <p:nvPr>
            <p:ph type="ftr" sz="quarter" idx="11"/>
          </p:nvPr>
        </p:nvSpPr>
        <p:spPr/>
        <p:txBody>
          <a:bodyPr/>
          <a:lstStyle/>
          <a:p>
            <a:r>
              <a:rPr lang="en-US" smtClean="0"/>
              <a:t>The American Legion</a:t>
            </a:r>
            <a:endParaRPr lang="en-US"/>
          </a:p>
        </p:txBody>
      </p:sp>
      <p:pic>
        <p:nvPicPr>
          <p:cNvPr id="17" name="Picture 16" descr="innov8mediagroupemailmarketing.png"/>
          <p:cNvPicPr>
            <a:picLocks noChangeAspect="1"/>
          </p:cNvPicPr>
          <p:nvPr/>
        </p:nvPicPr>
        <p:blipFill>
          <a:blip r:embed="rId3" cstate="print"/>
          <a:srcRect l="20522" r="16771"/>
          <a:stretch>
            <a:fillRect/>
          </a:stretch>
        </p:blipFill>
        <p:spPr>
          <a:xfrm>
            <a:off x="4343400" y="1447800"/>
            <a:ext cx="4191000" cy="4648200"/>
          </a:xfrm>
          <a:prstGeom prst="rect">
            <a:avLst/>
          </a:prstGeom>
        </p:spPr>
      </p:pic>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1504890"/>
            <a:ext cx="5029200" cy="584775"/>
          </a:xfrm>
          <a:prstGeom prst="rect">
            <a:avLst/>
          </a:prstGeom>
          <a:noFill/>
          <a:effectLst/>
        </p:spPr>
        <p:txBody>
          <a:bodyPr wrap="square" rtlCol="0">
            <a:spAutoFit/>
          </a:bodyPr>
          <a:lstStyle/>
          <a:p>
            <a:r>
              <a:rPr lang="en-US" sz="3200" b="1" i="1" dirty="0" smtClean="0"/>
              <a:t>When to send e-newsletters</a:t>
            </a:r>
          </a:p>
        </p:txBody>
      </p:sp>
      <p:sp>
        <p:nvSpPr>
          <p:cNvPr id="10" name="TextBox 9"/>
          <p:cNvSpPr txBox="1"/>
          <p:nvPr/>
        </p:nvSpPr>
        <p:spPr>
          <a:xfrm>
            <a:off x="533400" y="2590800"/>
            <a:ext cx="8001000" cy="2677656"/>
          </a:xfrm>
          <a:prstGeom prst="rect">
            <a:avLst/>
          </a:prstGeom>
          <a:noFill/>
          <a:effectLst/>
        </p:spPr>
        <p:txBody>
          <a:bodyPr wrap="square" rtlCol="0">
            <a:spAutoFit/>
          </a:bodyPr>
          <a:lstStyle/>
          <a:p>
            <a:pPr>
              <a:lnSpc>
                <a:spcPct val="150000"/>
              </a:lnSpc>
            </a:pPr>
            <a:r>
              <a:rPr lang="en-US" sz="2800" dirty="0" smtClean="0"/>
              <a:t>Studies have shown the majority of inbox traffic and activities occur on working days – with the peak on </a:t>
            </a:r>
            <a:r>
              <a:rPr lang="en-US" sz="2800" b="1" dirty="0" smtClean="0"/>
              <a:t>Thursday</a:t>
            </a:r>
            <a:r>
              <a:rPr lang="en-US" sz="2800" dirty="0" smtClean="0"/>
              <a:t>.  This is the top day for all metrics: percent sent, open rate and click through rate.</a:t>
            </a:r>
          </a:p>
        </p:txBody>
      </p:sp>
      <p:sp>
        <p:nvSpPr>
          <p:cNvPr id="8" name="Title 1"/>
          <p:cNvSpPr>
            <a:spLocks noGrp="1"/>
          </p:cNvSpPr>
          <p:nvPr>
            <p:ph type="title"/>
          </p:nvPr>
        </p:nvSpPr>
        <p:spPr/>
        <p:txBody>
          <a:bodyPr/>
          <a:lstStyle/>
          <a:p>
            <a:r>
              <a:rPr lang="en-US" dirty="0" smtClean="0"/>
              <a:t>E-mail Marketing</a:t>
            </a:r>
            <a:endParaRPr lang="en-US" dirty="0"/>
          </a:p>
        </p:txBody>
      </p:sp>
      <p:sp>
        <p:nvSpPr>
          <p:cNvPr id="11" name="Footer Placeholder 10"/>
          <p:cNvSpPr>
            <a:spLocks noGrp="1"/>
          </p:cNvSpPr>
          <p:nvPr>
            <p:ph type="ftr" sz="quarter" idx="11"/>
          </p:nvPr>
        </p:nvSpPr>
        <p:spPr/>
        <p:txBody>
          <a:bodyPr/>
          <a:lstStyle/>
          <a:p>
            <a:r>
              <a:rPr lang="en-US" smtClean="0"/>
              <a:t>The American Legion</a:t>
            </a:r>
            <a:endParaRPr lang="en-US"/>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2819400"/>
            <a:ext cx="4648200" cy="2308324"/>
          </a:xfrm>
          <a:prstGeom prst="rect">
            <a:avLst/>
          </a:prstGeom>
          <a:noFill/>
          <a:effectLst/>
        </p:spPr>
        <p:txBody>
          <a:bodyPr wrap="square" rtlCol="0">
            <a:spAutoFit/>
          </a:bodyPr>
          <a:lstStyle/>
          <a:p>
            <a:pPr>
              <a:lnSpc>
                <a:spcPct val="150000"/>
              </a:lnSpc>
            </a:pPr>
            <a:r>
              <a:rPr lang="en-US" sz="3200" b="1" i="1" dirty="0" smtClean="0"/>
              <a:t>Weekly on Thursdays</a:t>
            </a:r>
          </a:p>
          <a:p>
            <a:pPr>
              <a:lnSpc>
                <a:spcPct val="150000"/>
              </a:lnSpc>
              <a:buFont typeface="Arial" pitchFamily="34" charset="0"/>
              <a:buChar char="•"/>
            </a:pPr>
            <a:r>
              <a:rPr lang="en-US" sz="3200" dirty="0"/>
              <a:t> </a:t>
            </a:r>
            <a:r>
              <a:rPr lang="en-US" sz="3200" dirty="0" smtClean="0"/>
              <a:t>Over 450,000 subscribers</a:t>
            </a:r>
          </a:p>
          <a:p>
            <a:pPr>
              <a:lnSpc>
                <a:spcPct val="150000"/>
              </a:lnSpc>
              <a:buFont typeface="Arial" pitchFamily="34" charset="0"/>
              <a:buChar char="•"/>
            </a:pPr>
            <a:r>
              <a:rPr lang="en-US" sz="3200" dirty="0" smtClean="0"/>
              <a:t> 30% Open Rate</a:t>
            </a:r>
          </a:p>
        </p:txBody>
      </p:sp>
      <p:pic>
        <p:nvPicPr>
          <p:cNvPr id="7" name="Picture 6" descr="centennial.jpg"/>
          <p:cNvPicPr>
            <a:picLocks noChangeAspect="1"/>
          </p:cNvPicPr>
          <p:nvPr/>
        </p:nvPicPr>
        <p:blipFill>
          <a:blip r:embed="rId3" cstate="print"/>
          <a:stretch>
            <a:fillRect/>
          </a:stretch>
        </p:blipFill>
        <p:spPr>
          <a:xfrm>
            <a:off x="5105400" y="1447800"/>
            <a:ext cx="3698186" cy="4542833"/>
          </a:xfrm>
          <a:prstGeom prst="rect">
            <a:avLst/>
          </a:prstGeom>
        </p:spPr>
      </p:pic>
      <p:sp>
        <p:nvSpPr>
          <p:cNvPr id="12" name="TextBox 11"/>
          <p:cNvSpPr txBox="1"/>
          <p:nvPr/>
        </p:nvSpPr>
        <p:spPr>
          <a:xfrm>
            <a:off x="356061" y="5644136"/>
            <a:ext cx="685800" cy="307777"/>
          </a:xfrm>
          <a:prstGeom prst="rect">
            <a:avLst/>
          </a:prstGeom>
          <a:noFill/>
        </p:spPr>
        <p:txBody>
          <a:bodyPr wrap="square" rtlCol="0">
            <a:spAutoFit/>
          </a:bodyPr>
          <a:lstStyle/>
          <a:p>
            <a:r>
              <a:rPr lang="en-US" sz="1400" b="1" dirty="0" err="1" smtClean="0">
                <a:solidFill>
                  <a:srgbClr val="CC9900"/>
                </a:solidFill>
              </a:rPr>
              <a:t>Goto</a:t>
            </a:r>
            <a:r>
              <a:rPr lang="en-US" sz="1400" b="1" dirty="0" smtClean="0">
                <a:solidFill>
                  <a:srgbClr val="CC9900"/>
                </a:solidFill>
              </a:rPr>
              <a:t>:</a:t>
            </a:r>
            <a:endParaRPr lang="en-US" sz="1400" b="1" dirty="0">
              <a:solidFill>
                <a:srgbClr val="CC9900"/>
              </a:solidFill>
            </a:endParaRPr>
          </a:p>
        </p:txBody>
      </p:sp>
      <p:sp>
        <p:nvSpPr>
          <p:cNvPr id="14" name="TextBox 13"/>
          <p:cNvSpPr txBox="1"/>
          <p:nvPr/>
        </p:nvSpPr>
        <p:spPr>
          <a:xfrm>
            <a:off x="5791200" y="6096000"/>
            <a:ext cx="2514600" cy="338554"/>
          </a:xfrm>
          <a:prstGeom prst="rect">
            <a:avLst/>
          </a:prstGeom>
          <a:noFill/>
        </p:spPr>
        <p:txBody>
          <a:bodyPr wrap="square" rtlCol="0">
            <a:spAutoFit/>
          </a:bodyPr>
          <a:lstStyle/>
          <a:p>
            <a:pPr algn="ctr"/>
            <a:r>
              <a:rPr lang="en-US" sz="1600" dirty="0" smtClean="0"/>
              <a:t>Online Update</a:t>
            </a:r>
            <a:endParaRPr lang="en-US" sz="1600" dirty="0"/>
          </a:p>
        </p:txBody>
      </p:sp>
      <p:sp>
        <p:nvSpPr>
          <p:cNvPr id="17" name="Title 1"/>
          <p:cNvSpPr>
            <a:spLocks noGrp="1"/>
          </p:cNvSpPr>
          <p:nvPr>
            <p:ph type="title"/>
          </p:nvPr>
        </p:nvSpPr>
        <p:spPr/>
        <p:txBody>
          <a:bodyPr/>
          <a:lstStyle/>
          <a:p>
            <a:r>
              <a:rPr lang="en-US" dirty="0" smtClean="0"/>
              <a:t>E-mail Marketing</a:t>
            </a:r>
            <a:endParaRPr lang="en-US" dirty="0"/>
          </a:p>
        </p:txBody>
      </p:sp>
      <p:sp>
        <p:nvSpPr>
          <p:cNvPr id="15" name="Footer Placeholder 14"/>
          <p:cNvSpPr>
            <a:spLocks noGrp="1"/>
          </p:cNvSpPr>
          <p:nvPr>
            <p:ph type="ftr" sz="quarter" idx="11"/>
          </p:nvPr>
        </p:nvSpPr>
        <p:spPr/>
        <p:txBody>
          <a:bodyPr/>
          <a:lstStyle/>
          <a:p>
            <a:r>
              <a:rPr lang="en-US" smtClean="0"/>
              <a:t>The American Legion</a:t>
            </a:r>
            <a:endParaRPr lang="en-US"/>
          </a:p>
        </p:txBody>
      </p:sp>
      <p:sp>
        <p:nvSpPr>
          <p:cNvPr id="8" name="TextBox 7"/>
          <p:cNvSpPr txBox="1"/>
          <p:nvPr/>
        </p:nvSpPr>
        <p:spPr>
          <a:xfrm>
            <a:off x="838200" y="1905000"/>
            <a:ext cx="3886200" cy="769441"/>
          </a:xfrm>
          <a:prstGeom prst="rect">
            <a:avLst/>
          </a:prstGeom>
          <a:noFill/>
          <a:effectLst>
            <a:outerShdw blurRad="50800" dist="38100" dir="8100000" algn="tr" rotWithShape="0">
              <a:prstClr val="black"/>
            </a:outerShdw>
          </a:effectLst>
        </p:spPr>
        <p:txBody>
          <a:bodyPr wrap="square" rtlCol="0">
            <a:spAutoFit/>
          </a:bodyPr>
          <a:lstStyle/>
          <a:p>
            <a:r>
              <a:rPr lang="en-US" sz="4400" b="1" dirty="0" smtClean="0">
                <a:solidFill>
                  <a:srgbClr val="FFC000"/>
                </a:solidFill>
              </a:rPr>
              <a:t>Online Update</a:t>
            </a:r>
            <a:endParaRPr lang="en-US" sz="4400" dirty="0"/>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0600" y="1447800"/>
            <a:ext cx="3657600" cy="1938992"/>
          </a:xfrm>
          <a:prstGeom prst="rect">
            <a:avLst/>
          </a:prstGeom>
          <a:noFill/>
          <a:effectLst/>
        </p:spPr>
        <p:txBody>
          <a:bodyPr wrap="square" rtlCol="0">
            <a:spAutoFit/>
          </a:bodyPr>
          <a:lstStyle/>
          <a:p>
            <a:pPr>
              <a:lnSpc>
                <a:spcPct val="150000"/>
              </a:lnSpc>
            </a:pPr>
            <a:r>
              <a:rPr lang="en-US" sz="3200" b="1" i="1" dirty="0" smtClean="0"/>
              <a:t>Flag Alert</a:t>
            </a:r>
          </a:p>
          <a:p>
            <a:pPr>
              <a:lnSpc>
                <a:spcPct val="150000"/>
              </a:lnSpc>
              <a:buFont typeface="Arial" pitchFamily="34" charset="0"/>
              <a:buChar char="•"/>
            </a:pPr>
            <a:r>
              <a:rPr lang="en-US" sz="2400" dirty="0"/>
              <a:t> </a:t>
            </a:r>
            <a:r>
              <a:rPr lang="en-US" sz="2400" dirty="0" smtClean="0"/>
              <a:t>Flag at Half-Staff</a:t>
            </a:r>
          </a:p>
          <a:p>
            <a:pPr>
              <a:lnSpc>
                <a:spcPct val="150000"/>
              </a:lnSpc>
              <a:buFont typeface="Arial" pitchFamily="34" charset="0"/>
              <a:buChar char="•"/>
            </a:pPr>
            <a:r>
              <a:rPr lang="en-US" sz="2400" dirty="0"/>
              <a:t> </a:t>
            </a:r>
            <a:r>
              <a:rPr lang="en-US" sz="2400" dirty="0" smtClean="0"/>
              <a:t>Over 35,500 subscribers</a:t>
            </a:r>
            <a:endParaRPr lang="en-US" sz="2200" dirty="0" smtClean="0"/>
          </a:p>
        </p:txBody>
      </p:sp>
      <p:pic>
        <p:nvPicPr>
          <p:cNvPr id="7" name="Picture 6" descr="centennial.jpg">
            <a:hlinkClick r:id="rId3"/>
          </p:cNvPr>
          <p:cNvPicPr>
            <a:picLocks noChangeAspect="1"/>
          </p:cNvPicPr>
          <p:nvPr/>
        </p:nvPicPr>
        <p:blipFill>
          <a:blip r:embed="rId4" cstate="print"/>
          <a:srcRect b="9085"/>
          <a:stretch>
            <a:fillRect/>
          </a:stretch>
        </p:blipFill>
        <p:spPr>
          <a:xfrm>
            <a:off x="5410200" y="1371600"/>
            <a:ext cx="2209800" cy="1981200"/>
          </a:xfrm>
          <a:prstGeom prst="rect">
            <a:avLst/>
          </a:prstGeom>
        </p:spPr>
      </p:pic>
      <p:sp>
        <p:nvSpPr>
          <p:cNvPr id="16" name="Title 1"/>
          <p:cNvSpPr>
            <a:spLocks noGrp="1"/>
          </p:cNvSpPr>
          <p:nvPr>
            <p:ph type="title"/>
          </p:nvPr>
        </p:nvSpPr>
        <p:spPr/>
        <p:txBody>
          <a:bodyPr/>
          <a:lstStyle/>
          <a:p>
            <a:r>
              <a:rPr lang="en-US" dirty="0" smtClean="0"/>
              <a:t>E-mail Marketing</a:t>
            </a:r>
            <a:endParaRPr lang="en-US" dirty="0"/>
          </a:p>
        </p:txBody>
      </p:sp>
      <p:sp>
        <p:nvSpPr>
          <p:cNvPr id="15" name="Footer Placeholder 14"/>
          <p:cNvSpPr>
            <a:spLocks noGrp="1"/>
          </p:cNvSpPr>
          <p:nvPr>
            <p:ph type="ftr" sz="quarter" idx="11"/>
          </p:nvPr>
        </p:nvSpPr>
        <p:spPr/>
        <p:txBody>
          <a:bodyPr/>
          <a:lstStyle/>
          <a:p>
            <a:r>
              <a:rPr lang="en-US" smtClean="0"/>
              <a:t>The American Legion</a:t>
            </a:r>
            <a:endParaRPr lang="en-US"/>
          </a:p>
        </p:txBody>
      </p:sp>
      <p:pic>
        <p:nvPicPr>
          <p:cNvPr id="17" name="Picture 16" descr="centennial.jpg">
            <a:hlinkClick r:id="rId3"/>
          </p:cNvPr>
          <p:cNvPicPr>
            <a:picLocks noChangeAspect="1"/>
          </p:cNvPicPr>
          <p:nvPr/>
        </p:nvPicPr>
        <p:blipFill>
          <a:blip r:embed="rId5" cstate="print"/>
          <a:srcRect b="6452"/>
          <a:stretch>
            <a:fillRect/>
          </a:stretch>
        </p:blipFill>
        <p:spPr>
          <a:xfrm>
            <a:off x="1676400" y="3581400"/>
            <a:ext cx="1605186" cy="2209800"/>
          </a:xfrm>
          <a:prstGeom prst="rect">
            <a:avLst/>
          </a:prstGeom>
        </p:spPr>
      </p:pic>
      <p:sp>
        <p:nvSpPr>
          <p:cNvPr id="18" name="TextBox 17"/>
          <p:cNvSpPr txBox="1"/>
          <p:nvPr/>
        </p:nvSpPr>
        <p:spPr>
          <a:xfrm>
            <a:off x="3886200" y="3581400"/>
            <a:ext cx="4572000" cy="1938992"/>
          </a:xfrm>
          <a:prstGeom prst="rect">
            <a:avLst/>
          </a:prstGeom>
          <a:noFill/>
          <a:effectLst/>
        </p:spPr>
        <p:txBody>
          <a:bodyPr wrap="square" rtlCol="0">
            <a:spAutoFit/>
          </a:bodyPr>
          <a:lstStyle/>
          <a:p>
            <a:pPr>
              <a:lnSpc>
                <a:spcPct val="150000"/>
              </a:lnSpc>
            </a:pPr>
            <a:r>
              <a:rPr lang="en-US" sz="3200" b="1" i="1" dirty="0" smtClean="0"/>
              <a:t>Commander’s Message</a:t>
            </a:r>
          </a:p>
          <a:p>
            <a:pPr>
              <a:lnSpc>
                <a:spcPct val="150000"/>
              </a:lnSpc>
              <a:buFont typeface="Arial" pitchFamily="34" charset="0"/>
              <a:buChar char="•"/>
            </a:pPr>
            <a:r>
              <a:rPr lang="en-US" sz="2400" dirty="0"/>
              <a:t> </a:t>
            </a:r>
            <a:r>
              <a:rPr lang="en-US" sz="2400" dirty="0" smtClean="0"/>
              <a:t>~ Quarterly</a:t>
            </a:r>
          </a:p>
          <a:p>
            <a:pPr>
              <a:lnSpc>
                <a:spcPct val="150000"/>
              </a:lnSpc>
              <a:buFont typeface="Arial" pitchFamily="34" charset="0"/>
              <a:buChar char="•"/>
            </a:pPr>
            <a:r>
              <a:rPr lang="en-US" sz="2400" dirty="0"/>
              <a:t> </a:t>
            </a:r>
            <a:r>
              <a:rPr lang="en-US" sz="2400" dirty="0" smtClean="0"/>
              <a:t>Over 450,000 subscribers</a:t>
            </a:r>
          </a:p>
        </p:txBody>
      </p:sp>
    </p:spTree>
    <p:extLst>
      <p:ext uri="{BB962C8B-B14F-4D97-AF65-F5344CB8AC3E}">
        <p14:creationId xmlns:p14="http://schemas.microsoft.com/office/powerpoint/2010/main" val="4053679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y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ytheme" id="{63CC6CB4-8E57-4482-9F98-CFC3F9F26640}" vid="{43C840E0-B5DC-46BE-8DA3-6A0639D06B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Mytheme</Template>
  <TotalTime>7687</TotalTime>
  <Words>2222</Words>
  <Application>Microsoft Office PowerPoint</Application>
  <PresentationFormat>On-screen Show (4:3)</PresentationFormat>
  <Paragraphs>342</Paragraphs>
  <Slides>34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Californian FB</vt:lpstr>
      <vt:lpstr>Wingdings</vt:lpstr>
      <vt:lpstr>Mytheme</vt:lpstr>
      <vt:lpstr>Plugging In</vt:lpstr>
      <vt:lpstr>Agenda</vt:lpstr>
      <vt:lpstr>What is E-Marketing?</vt:lpstr>
      <vt:lpstr>E-mail Marketing</vt:lpstr>
      <vt:lpstr>E-mail Marketing</vt:lpstr>
      <vt:lpstr>E-mail Marketing</vt:lpstr>
      <vt:lpstr>E-mail Marketing</vt:lpstr>
      <vt:lpstr>E-mail Marketing</vt:lpstr>
      <vt:lpstr>E-mail Marketing</vt:lpstr>
      <vt:lpstr>PowerPoint Presentation</vt:lpstr>
      <vt:lpstr>What is 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Media</vt:lpstr>
      <vt:lpstr>Social Networks</vt:lpstr>
      <vt:lpstr>Social Networks</vt:lpstr>
      <vt:lpstr>Social Networks</vt:lpstr>
      <vt:lpstr>Social Networks</vt:lpstr>
      <vt:lpstr>Social Networks</vt:lpstr>
      <vt:lpstr>Social Networks</vt:lpstr>
      <vt:lpstr>Social Networks</vt:lpstr>
      <vt:lpstr>Social Networks</vt:lpstr>
      <vt:lpstr>Social Networks</vt:lpstr>
      <vt:lpstr>myLegion.org</vt:lpstr>
      <vt:lpstr>PowerPoint Presentation</vt:lpstr>
    </vt:vector>
  </TitlesOfParts>
  <Company>Egyptian Brain Donors Society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Legion</dc:title>
  <dc:creator>Hobbes65</dc:creator>
  <cp:lastModifiedBy>Decesaro Horton, Jessie C CIV USARMY CESWL (US)</cp:lastModifiedBy>
  <cp:revision>271</cp:revision>
  <dcterms:created xsi:type="dcterms:W3CDTF">2013-12-31T19:13:55Z</dcterms:created>
  <dcterms:modified xsi:type="dcterms:W3CDTF">2018-12-12T14:01:14Z</dcterms:modified>
</cp:coreProperties>
</file>